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0" r:id="rId7"/>
    <p:sldId id="269" r:id="rId8"/>
    <p:sldId id="267" r:id="rId9"/>
    <p:sldId id="265" r:id="rId10"/>
    <p:sldId id="262" r:id="rId11"/>
    <p:sldId id="263" r:id="rId12"/>
    <p:sldId id="274" r:id="rId13"/>
    <p:sldId id="272" r:id="rId14"/>
    <p:sldId id="273"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84"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336FF6-7036-4D26-B5C3-9206ACE982C3}" type="datetimeFigureOut">
              <a:rPr lang="en-US" smtClean="0"/>
              <a:pPr/>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98731-033B-4C48-9D17-56D7B593D047}" type="slidenum">
              <a:rPr lang="en-US" smtClean="0"/>
              <a:pPr/>
              <a:t>‹#›</a:t>
            </a:fld>
            <a:endParaRPr lang="en-US"/>
          </a:p>
        </p:txBody>
      </p:sp>
    </p:spTree>
    <p:extLst>
      <p:ext uri="{BB962C8B-B14F-4D97-AF65-F5344CB8AC3E}">
        <p14:creationId xmlns:p14="http://schemas.microsoft.com/office/powerpoint/2010/main" xmlns="" val="473850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336FF6-7036-4D26-B5C3-9206ACE982C3}" type="datetimeFigureOut">
              <a:rPr lang="en-US" smtClean="0"/>
              <a:pPr/>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98731-033B-4C48-9D17-56D7B593D047}" type="slidenum">
              <a:rPr lang="en-US" smtClean="0"/>
              <a:pPr/>
              <a:t>‹#›</a:t>
            </a:fld>
            <a:endParaRPr lang="en-US"/>
          </a:p>
        </p:txBody>
      </p:sp>
    </p:spTree>
    <p:extLst>
      <p:ext uri="{BB962C8B-B14F-4D97-AF65-F5344CB8AC3E}">
        <p14:creationId xmlns:p14="http://schemas.microsoft.com/office/powerpoint/2010/main" xmlns="" val="4117807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336FF6-7036-4D26-B5C3-9206ACE982C3}" type="datetimeFigureOut">
              <a:rPr lang="en-US" smtClean="0"/>
              <a:pPr/>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98731-033B-4C48-9D17-56D7B593D047}" type="slidenum">
              <a:rPr lang="en-US" smtClean="0"/>
              <a:pPr/>
              <a:t>‹#›</a:t>
            </a:fld>
            <a:endParaRPr lang="en-US"/>
          </a:p>
        </p:txBody>
      </p:sp>
    </p:spTree>
    <p:extLst>
      <p:ext uri="{BB962C8B-B14F-4D97-AF65-F5344CB8AC3E}">
        <p14:creationId xmlns:p14="http://schemas.microsoft.com/office/powerpoint/2010/main" xmlns="" val="2749737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336FF6-7036-4D26-B5C3-9206ACE982C3}" type="datetimeFigureOut">
              <a:rPr lang="en-US" smtClean="0"/>
              <a:pPr/>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98731-033B-4C48-9D17-56D7B593D047}" type="slidenum">
              <a:rPr lang="en-US" smtClean="0"/>
              <a:pPr/>
              <a:t>‹#›</a:t>
            </a:fld>
            <a:endParaRPr lang="en-US"/>
          </a:p>
        </p:txBody>
      </p:sp>
    </p:spTree>
    <p:extLst>
      <p:ext uri="{BB962C8B-B14F-4D97-AF65-F5344CB8AC3E}">
        <p14:creationId xmlns:p14="http://schemas.microsoft.com/office/powerpoint/2010/main" xmlns="" val="109987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336FF6-7036-4D26-B5C3-9206ACE982C3}" type="datetimeFigureOut">
              <a:rPr lang="en-US" smtClean="0"/>
              <a:pPr/>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98731-033B-4C48-9D17-56D7B593D047}" type="slidenum">
              <a:rPr lang="en-US" smtClean="0"/>
              <a:pPr/>
              <a:t>‹#›</a:t>
            </a:fld>
            <a:endParaRPr lang="en-US"/>
          </a:p>
        </p:txBody>
      </p:sp>
    </p:spTree>
    <p:extLst>
      <p:ext uri="{BB962C8B-B14F-4D97-AF65-F5344CB8AC3E}">
        <p14:creationId xmlns:p14="http://schemas.microsoft.com/office/powerpoint/2010/main" xmlns="" val="2120357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336FF6-7036-4D26-B5C3-9206ACE982C3}" type="datetimeFigureOut">
              <a:rPr lang="en-US" smtClean="0"/>
              <a:pPr/>
              <a:t>7/18/2013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98731-033B-4C48-9D17-56D7B593D047}" type="slidenum">
              <a:rPr lang="en-US" smtClean="0"/>
              <a:pPr/>
              <a:t>‹#›</a:t>
            </a:fld>
            <a:endParaRPr lang="en-US"/>
          </a:p>
        </p:txBody>
      </p:sp>
    </p:spTree>
    <p:extLst>
      <p:ext uri="{BB962C8B-B14F-4D97-AF65-F5344CB8AC3E}">
        <p14:creationId xmlns:p14="http://schemas.microsoft.com/office/powerpoint/2010/main" xmlns="" val="34748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336FF6-7036-4D26-B5C3-9206ACE982C3}" type="datetimeFigureOut">
              <a:rPr lang="en-US" smtClean="0"/>
              <a:pPr/>
              <a:t>7/18/2013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398731-033B-4C48-9D17-56D7B593D047}" type="slidenum">
              <a:rPr lang="en-US" smtClean="0"/>
              <a:pPr/>
              <a:t>‹#›</a:t>
            </a:fld>
            <a:endParaRPr lang="en-US"/>
          </a:p>
        </p:txBody>
      </p:sp>
    </p:spTree>
    <p:extLst>
      <p:ext uri="{BB962C8B-B14F-4D97-AF65-F5344CB8AC3E}">
        <p14:creationId xmlns:p14="http://schemas.microsoft.com/office/powerpoint/2010/main" xmlns="" val="1965621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336FF6-7036-4D26-B5C3-9206ACE982C3}" type="datetimeFigureOut">
              <a:rPr lang="en-US" smtClean="0"/>
              <a:pPr/>
              <a:t>7/18/2013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398731-033B-4C48-9D17-56D7B593D047}" type="slidenum">
              <a:rPr lang="en-US" smtClean="0"/>
              <a:pPr/>
              <a:t>‹#›</a:t>
            </a:fld>
            <a:endParaRPr lang="en-US"/>
          </a:p>
        </p:txBody>
      </p:sp>
    </p:spTree>
    <p:extLst>
      <p:ext uri="{BB962C8B-B14F-4D97-AF65-F5344CB8AC3E}">
        <p14:creationId xmlns:p14="http://schemas.microsoft.com/office/powerpoint/2010/main" xmlns="" val="1184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36FF6-7036-4D26-B5C3-9206ACE982C3}" type="datetimeFigureOut">
              <a:rPr lang="en-US" smtClean="0"/>
              <a:pPr/>
              <a:t>7/18/2013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398731-033B-4C48-9D17-56D7B593D047}" type="slidenum">
              <a:rPr lang="en-US" smtClean="0"/>
              <a:pPr/>
              <a:t>‹#›</a:t>
            </a:fld>
            <a:endParaRPr lang="en-US"/>
          </a:p>
        </p:txBody>
      </p:sp>
    </p:spTree>
    <p:extLst>
      <p:ext uri="{BB962C8B-B14F-4D97-AF65-F5344CB8AC3E}">
        <p14:creationId xmlns:p14="http://schemas.microsoft.com/office/powerpoint/2010/main" xmlns="" val="2637441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36FF6-7036-4D26-B5C3-9206ACE982C3}" type="datetimeFigureOut">
              <a:rPr lang="en-US" smtClean="0"/>
              <a:pPr/>
              <a:t>7/18/2013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98731-033B-4C48-9D17-56D7B593D047}" type="slidenum">
              <a:rPr lang="en-US" smtClean="0"/>
              <a:pPr/>
              <a:t>‹#›</a:t>
            </a:fld>
            <a:endParaRPr lang="en-US"/>
          </a:p>
        </p:txBody>
      </p:sp>
    </p:spTree>
    <p:extLst>
      <p:ext uri="{BB962C8B-B14F-4D97-AF65-F5344CB8AC3E}">
        <p14:creationId xmlns:p14="http://schemas.microsoft.com/office/powerpoint/2010/main" xmlns="" val="1849567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36FF6-7036-4D26-B5C3-9206ACE982C3}" type="datetimeFigureOut">
              <a:rPr lang="en-US" smtClean="0"/>
              <a:pPr/>
              <a:t>7/18/2013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98731-033B-4C48-9D17-56D7B593D047}" type="slidenum">
              <a:rPr lang="en-US" smtClean="0"/>
              <a:pPr/>
              <a:t>‹#›</a:t>
            </a:fld>
            <a:endParaRPr lang="en-US"/>
          </a:p>
        </p:txBody>
      </p:sp>
    </p:spTree>
    <p:extLst>
      <p:ext uri="{BB962C8B-B14F-4D97-AF65-F5344CB8AC3E}">
        <p14:creationId xmlns:p14="http://schemas.microsoft.com/office/powerpoint/2010/main" xmlns="" val="1460378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36FF6-7036-4D26-B5C3-9206ACE982C3}" type="datetimeFigureOut">
              <a:rPr lang="en-US" smtClean="0"/>
              <a:pPr/>
              <a:t>7/18/2013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398731-033B-4C48-9D17-56D7B593D047}" type="slidenum">
              <a:rPr lang="en-US" smtClean="0"/>
              <a:pPr/>
              <a:t>‹#›</a:t>
            </a:fld>
            <a:endParaRPr lang="en-US"/>
          </a:p>
        </p:txBody>
      </p:sp>
    </p:spTree>
    <p:extLst>
      <p:ext uri="{BB962C8B-B14F-4D97-AF65-F5344CB8AC3E}">
        <p14:creationId xmlns:p14="http://schemas.microsoft.com/office/powerpoint/2010/main" xmlns="" val="1269080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Evolution</a:t>
            </a:r>
            <a:endParaRPr lang="en-US" dirty="0"/>
          </a:p>
        </p:txBody>
      </p:sp>
      <p:pic>
        <p:nvPicPr>
          <p:cNvPr id="1026" name="Picture 2" descr="http://livinghealthyguide.com/wp-content/uploads/2013/02/body-Evolution.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15661" y="2714137"/>
            <a:ext cx="3157191" cy="2086463"/>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http://www.answersingenesis.org/assets/images/articles/am/v2/n3/bacilli.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0376" y="4876800"/>
            <a:ext cx="2514600" cy="1537499"/>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http://upload.wikimedia.org/wikipedia/commons/9/97/Darwin's_finches.jpe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62000" y="920137"/>
            <a:ext cx="1828800" cy="1726388"/>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4267200" y="1219200"/>
            <a:ext cx="3380926" cy="830997"/>
          </a:xfrm>
          <a:prstGeom prst="rect">
            <a:avLst/>
          </a:prstGeom>
          <a:noFill/>
        </p:spPr>
        <p:txBody>
          <a:bodyPr wrap="none" rtlCol="0">
            <a:spAutoFit/>
          </a:bodyPr>
          <a:lstStyle/>
          <a:p>
            <a:r>
              <a:rPr lang="en-US" sz="2400" dirty="0" smtClean="0"/>
              <a:t>“On the origin of species”</a:t>
            </a:r>
          </a:p>
          <a:p>
            <a:r>
              <a:rPr lang="en-US" sz="2400" dirty="0" smtClean="0"/>
              <a:t>Charles Darwin 1859  </a:t>
            </a:r>
            <a:endParaRPr lang="en-US" sz="2400" dirty="0"/>
          </a:p>
        </p:txBody>
      </p:sp>
      <p:sp>
        <p:nvSpPr>
          <p:cNvPr id="7" name="TextBox 6"/>
          <p:cNvSpPr txBox="1"/>
          <p:nvPr/>
        </p:nvSpPr>
        <p:spPr>
          <a:xfrm>
            <a:off x="4419600" y="3391130"/>
            <a:ext cx="2342757" cy="461665"/>
          </a:xfrm>
          <a:prstGeom prst="rect">
            <a:avLst/>
          </a:prstGeom>
          <a:noFill/>
        </p:spPr>
        <p:txBody>
          <a:bodyPr wrap="none" rtlCol="0">
            <a:spAutoFit/>
          </a:bodyPr>
          <a:lstStyle/>
          <a:p>
            <a:r>
              <a:rPr lang="en-US" sz="2400" dirty="0" smtClean="0"/>
              <a:t>Human evolution</a:t>
            </a:r>
            <a:endParaRPr lang="en-US" sz="2400" dirty="0"/>
          </a:p>
        </p:txBody>
      </p:sp>
      <p:sp>
        <p:nvSpPr>
          <p:cNvPr id="8" name="TextBox 7"/>
          <p:cNvSpPr txBox="1"/>
          <p:nvPr/>
        </p:nvSpPr>
        <p:spPr>
          <a:xfrm>
            <a:off x="4419600" y="5105400"/>
            <a:ext cx="4643835" cy="461665"/>
          </a:xfrm>
          <a:prstGeom prst="rect">
            <a:avLst/>
          </a:prstGeom>
          <a:noFill/>
        </p:spPr>
        <p:txBody>
          <a:bodyPr wrap="none" rtlCol="0">
            <a:spAutoFit/>
          </a:bodyPr>
          <a:lstStyle/>
          <a:p>
            <a:r>
              <a:rPr lang="en-US" sz="2400" dirty="0" smtClean="0"/>
              <a:t>Evolution of antibacterial resistance</a:t>
            </a:r>
            <a:endParaRPr lang="en-US" sz="2400" dirty="0"/>
          </a:p>
        </p:txBody>
      </p:sp>
    </p:spTree>
    <p:extLst>
      <p:ext uri="{BB962C8B-B14F-4D97-AF65-F5344CB8AC3E}">
        <p14:creationId xmlns:p14="http://schemas.microsoft.com/office/powerpoint/2010/main" xmlns="" val="2106782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772400" cy="1470025"/>
          </a:xfrm>
        </p:spPr>
        <p:txBody>
          <a:bodyPr/>
          <a:lstStyle/>
          <a:p>
            <a:r>
              <a:rPr lang="en-US" dirty="0" smtClean="0"/>
              <a:t>Natural Selection</a:t>
            </a:r>
            <a:endParaRPr lang="en-US" dirty="0"/>
          </a:p>
        </p:txBody>
      </p:sp>
      <p:sp>
        <p:nvSpPr>
          <p:cNvPr id="4" name="Oval 3"/>
          <p:cNvSpPr/>
          <p:nvPr/>
        </p:nvSpPr>
        <p:spPr>
          <a:xfrm>
            <a:off x="2514600" y="1866900"/>
            <a:ext cx="3429000" cy="32766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004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052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6576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100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962400" y="3590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114800" y="37811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267200" y="3895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419600" y="4047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572000" y="4200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724400" y="43145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876800" y="4505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200400" y="2477529"/>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352800" y="2629929"/>
            <a:ext cx="76200" cy="76200"/>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505200" y="2782329"/>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657600" y="2934729"/>
            <a:ext cx="76200" cy="76200"/>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810000" y="3087129"/>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962400" y="3209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114800" y="3362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267200" y="35525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419600" y="3666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572000" y="38573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724400" y="3971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876800" y="40859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029200" y="4276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505200" y="2248929"/>
            <a:ext cx="76200" cy="76200"/>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657600" y="2401329"/>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810000" y="2553729"/>
            <a:ext cx="76200" cy="76200"/>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962400" y="2706129"/>
            <a:ext cx="76200" cy="76200"/>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114800" y="2858529"/>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2672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44196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5720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4724400" y="34763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876800" y="36287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5029200" y="3743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181600" y="3895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334000" y="4047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3810000" y="1944129"/>
            <a:ext cx="76200" cy="76200"/>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3962400" y="2096529"/>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114800" y="2248929"/>
            <a:ext cx="76200" cy="76200"/>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267200" y="2401329"/>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419600" y="2553729"/>
            <a:ext cx="76200" cy="76200"/>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5720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47244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8768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0292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1816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53340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5486400" y="3590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5638800" y="3743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2930611" y="4200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419600" y="1914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4572000" y="2066667"/>
            <a:ext cx="76200" cy="76200"/>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724400" y="2248929"/>
            <a:ext cx="76200" cy="76200"/>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4876800" y="2401329"/>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029200" y="2523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51816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53340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4864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56388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7912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3429000" y="4581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200400" y="4047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352800" y="4200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3505200" y="4352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657600" y="4505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3810000" y="4657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962400" y="4809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4114800" y="4962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429000" y="3971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581400" y="4124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733800" y="4276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2667000" y="2752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2819400" y="2904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2971800" y="3057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124200" y="3209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276600" y="3362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429000" y="3514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581400" y="3666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3733800" y="3819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886200" y="3971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4038600" y="4124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4191000" y="4276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4343400" y="43907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4495800" y="45431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667000" y="3819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2971800" y="3514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3124200" y="3666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276600" y="3819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646273" y="4809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4191000" y="46193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4343400" y="4809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26670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28194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2971800" y="3895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3121111" y="4400035"/>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4114800" y="446799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1104900" y="5334000"/>
            <a:ext cx="7315200" cy="646331"/>
          </a:xfrm>
          <a:prstGeom prst="rect">
            <a:avLst/>
          </a:prstGeom>
          <a:noFill/>
        </p:spPr>
        <p:txBody>
          <a:bodyPr wrap="square" rtlCol="0">
            <a:spAutoFit/>
          </a:bodyPr>
          <a:lstStyle/>
          <a:p>
            <a:pPr algn="ctr"/>
            <a:r>
              <a:rPr lang="en-US" dirty="0" smtClean="0"/>
              <a:t>If the second mutant (red) is better than both white and purple, then it may outgrow them.</a:t>
            </a:r>
            <a:endParaRPr lang="en-US" dirty="0"/>
          </a:p>
        </p:txBody>
      </p:sp>
    </p:spTree>
    <p:extLst>
      <p:ext uri="{BB962C8B-B14F-4D97-AF65-F5344CB8AC3E}">
        <p14:creationId xmlns:p14="http://schemas.microsoft.com/office/powerpoint/2010/main" xmlns="" val="3952515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772400" cy="1470025"/>
          </a:xfrm>
        </p:spPr>
        <p:txBody>
          <a:bodyPr/>
          <a:lstStyle/>
          <a:p>
            <a:r>
              <a:rPr lang="en-US" dirty="0" smtClean="0"/>
              <a:t>Natural Selection</a:t>
            </a:r>
            <a:endParaRPr lang="en-US" dirty="0"/>
          </a:p>
        </p:txBody>
      </p:sp>
      <p:sp>
        <p:nvSpPr>
          <p:cNvPr id="4" name="Oval 3"/>
          <p:cNvSpPr/>
          <p:nvPr/>
        </p:nvSpPr>
        <p:spPr>
          <a:xfrm>
            <a:off x="2514600" y="1828800"/>
            <a:ext cx="3429000" cy="32766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676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00400" y="2828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2981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05200" y="3133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657600" y="3285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10000" y="3438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962400" y="3590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114800" y="3743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267200" y="3895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419600" y="4047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572000" y="4200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724400" y="4352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876800" y="4505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200400" y="2447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352800" y="2600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505200" y="2752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657600" y="2904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810000" y="3057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962400" y="3209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114800" y="3362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267200" y="3514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419600" y="3666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572000" y="3819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724400" y="3971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876800" y="4124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029200" y="4276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505200" y="2219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657600" y="2371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810000" y="2523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962400" y="2676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114800" y="2828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267200" y="2981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4419600" y="3133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572000" y="3285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4724400" y="3438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876800" y="3590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5029200" y="3743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181600" y="3895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334000" y="4047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3810000" y="1914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3962400" y="2066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114800" y="2219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267200" y="2371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419600" y="2523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572000" y="2676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4724400" y="2828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876800" y="2981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029200" y="3133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181600" y="3285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5334000" y="3438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5486400" y="3590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5638800" y="3743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2930611" y="4200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419600" y="1914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4572000" y="2066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724400" y="2219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4876800" y="2371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029200" y="2523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5181600" y="2676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5334000" y="2828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486400" y="2981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5638800" y="3133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791200" y="3285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3429000" y="4581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200400" y="4047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352800" y="4200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3505200" y="4352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657600" y="4505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3810000" y="4657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962400" y="4809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4114800" y="4962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429000" y="3971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581400" y="4124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733800" y="4276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2667000" y="2752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2819400" y="2904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2971800" y="3057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124200" y="3209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276600" y="3362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429000" y="3514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581400" y="3666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3733800" y="3819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886200" y="3971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4038600" y="4124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4191000" y="4276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4343400" y="4428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4495800" y="4581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667000" y="3819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2971800" y="3514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3124200" y="3666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276600" y="3819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646273" y="4809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4191000" y="4657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4343400" y="4809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2667000" y="3285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2819400" y="3438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2971800" y="3895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3121111" y="4400035"/>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4114800" y="446799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1104900" y="5334000"/>
            <a:ext cx="7315200" cy="646331"/>
          </a:xfrm>
          <a:prstGeom prst="rect">
            <a:avLst/>
          </a:prstGeom>
          <a:noFill/>
        </p:spPr>
        <p:txBody>
          <a:bodyPr wrap="square" rtlCol="0">
            <a:spAutoFit/>
          </a:bodyPr>
          <a:lstStyle/>
          <a:p>
            <a:pPr algn="ctr"/>
            <a:r>
              <a:rPr lang="en-US" dirty="0" smtClean="0"/>
              <a:t>Eventually, the red mutant sweeps the entire population. Now there are very few white or purple bacteria left.  </a:t>
            </a:r>
            <a:endParaRPr lang="en-US" dirty="0"/>
          </a:p>
        </p:txBody>
      </p:sp>
    </p:spTree>
    <p:extLst>
      <p:ext uri="{BB962C8B-B14F-4D97-AF65-F5344CB8AC3E}">
        <p14:creationId xmlns:p14="http://schemas.microsoft.com/office/powerpoint/2010/main" xmlns="" val="3952515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7239" y="0"/>
            <a:ext cx="7772400" cy="1470025"/>
          </a:xfrm>
        </p:spPr>
        <p:txBody>
          <a:bodyPr/>
          <a:lstStyle/>
          <a:p>
            <a:r>
              <a:rPr lang="en-US" dirty="0" smtClean="0"/>
              <a:t>Natural Selection</a:t>
            </a:r>
            <a:endParaRPr lang="en-US" dirty="0"/>
          </a:p>
        </p:txBody>
      </p:sp>
      <p:sp>
        <p:nvSpPr>
          <p:cNvPr id="111" name="TextBox 110"/>
          <p:cNvSpPr txBox="1"/>
          <p:nvPr/>
        </p:nvSpPr>
        <p:spPr>
          <a:xfrm>
            <a:off x="614271" y="5334000"/>
            <a:ext cx="7315200" cy="1477328"/>
          </a:xfrm>
          <a:prstGeom prst="rect">
            <a:avLst/>
          </a:prstGeom>
          <a:noFill/>
        </p:spPr>
        <p:txBody>
          <a:bodyPr wrap="square" rtlCol="0">
            <a:spAutoFit/>
          </a:bodyPr>
          <a:lstStyle/>
          <a:p>
            <a:pPr algn="ctr"/>
            <a:r>
              <a:rPr lang="en-US" dirty="0" smtClean="0"/>
              <a:t>Here is a graphic representation of what has been discussed so far.  First the white mutation (blue line) arises which has an advantage over the original purple one.  Then a new red mutation (red line) appears that is better that white and purple.  It eventually takes over the population.</a:t>
            </a:r>
          </a:p>
          <a:p>
            <a:pPr algn="ctr"/>
            <a:r>
              <a:rPr lang="en-US" dirty="0" smtClean="0"/>
              <a:t>  </a:t>
            </a:r>
            <a:endParaRPr lang="en-US" dirty="0"/>
          </a:p>
        </p:txBody>
      </p:sp>
      <p:cxnSp>
        <p:nvCxnSpPr>
          <p:cNvPr id="5" name="Straight Connector 4"/>
          <p:cNvCxnSpPr/>
          <p:nvPr/>
        </p:nvCxnSpPr>
        <p:spPr>
          <a:xfrm flipV="1">
            <a:off x="1905000" y="1905000"/>
            <a:ext cx="0" cy="2743200"/>
          </a:xfrm>
          <a:prstGeom prst="line">
            <a:avLst/>
          </a:prstGeom>
          <a:ln w="57150"/>
        </p:spPr>
        <p:style>
          <a:lnRef idx="1">
            <a:schemeClr val="dk1"/>
          </a:lnRef>
          <a:fillRef idx="0">
            <a:schemeClr val="dk1"/>
          </a:fillRef>
          <a:effectRef idx="0">
            <a:schemeClr val="dk1"/>
          </a:effectRef>
          <a:fontRef idx="minor">
            <a:schemeClr val="tx1"/>
          </a:fontRef>
        </p:style>
      </p:cxnSp>
      <p:cxnSp>
        <p:nvCxnSpPr>
          <p:cNvPr id="112" name="Straight Connector 111"/>
          <p:cNvCxnSpPr/>
          <p:nvPr/>
        </p:nvCxnSpPr>
        <p:spPr>
          <a:xfrm flipV="1">
            <a:off x="1905000" y="4629665"/>
            <a:ext cx="5639538" cy="18535"/>
          </a:xfrm>
          <a:prstGeom prst="line">
            <a:avLst/>
          </a:prstGeom>
          <a:ln w="57150"/>
        </p:spPr>
        <p:style>
          <a:lnRef idx="1">
            <a:schemeClr val="dk1"/>
          </a:lnRef>
          <a:fillRef idx="0">
            <a:schemeClr val="dk1"/>
          </a:fillRef>
          <a:effectRef idx="0">
            <a:schemeClr val="dk1"/>
          </a:effectRef>
          <a:fontRef idx="minor">
            <a:schemeClr val="tx1"/>
          </a:fontRef>
        </p:style>
      </p:cxnSp>
      <p:sp>
        <p:nvSpPr>
          <p:cNvPr id="71" name="TextBox 70"/>
          <p:cNvSpPr txBox="1"/>
          <p:nvPr/>
        </p:nvSpPr>
        <p:spPr>
          <a:xfrm>
            <a:off x="3657600" y="4800600"/>
            <a:ext cx="614271" cy="369332"/>
          </a:xfrm>
          <a:prstGeom prst="rect">
            <a:avLst/>
          </a:prstGeom>
          <a:noFill/>
        </p:spPr>
        <p:txBody>
          <a:bodyPr wrap="none" rtlCol="0">
            <a:spAutoFit/>
          </a:bodyPr>
          <a:lstStyle/>
          <a:p>
            <a:r>
              <a:rPr lang="en-US" dirty="0" smtClean="0"/>
              <a:t>time</a:t>
            </a:r>
            <a:endParaRPr lang="en-US" dirty="0"/>
          </a:p>
        </p:txBody>
      </p:sp>
      <p:sp>
        <p:nvSpPr>
          <p:cNvPr id="72" name="TextBox 71"/>
          <p:cNvSpPr txBox="1"/>
          <p:nvPr/>
        </p:nvSpPr>
        <p:spPr>
          <a:xfrm rot="16200000">
            <a:off x="299178" y="3048000"/>
            <a:ext cx="2818977" cy="369332"/>
          </a:xfrm>
          <a:prstGeom prst="rect">
            <a:avLst/>
          </a:prstGeom>
          <a:noFill/>
        </p:spPr>
        <p:txBody>
          <a:bodyPr wrap="none" rtlCol="0">
            <a:spAutoFit/>
          </a:bodyPr>
          <a:lstStyle/>
          <a:p>
            <a:r>
              <a:rPr lang="en-US" dirty="0" smtClean="0"/>
              <a:t>Frequency of white colonies</a:t>
            </a:r>
            <a:endParaRPr lang="en-US" dirty="0"/>
          </a:p>
        </p:txBody>
      </p:sp>
      <p:sp>
        <p:nvSpPr>
          <p:cNvPr id="73" name="Freeform 72"/>
          <p:cNvSpPr/>
          <p:nvPr/>
        </p:nvSpPr>
        <p:spPr>
          <a:xfrm>
            <a:off x="2971800" y="1931773"/>
            <a:ext cx="3777678" cy="2724665"/>
          </a:xfrm>
          <a:custGeom>
            <a:avLst/>
            <a:gdLst>
              <a:gd name="connsiteX0" fmla="*/ 0 w 3236040"/>
              <a:gd name="connsiteY0" fmla="*/ 2612980 h 2612980"/>
              <a:gd name="connsiteX1" fmla="*/ 551935 w 3236040"/>
              <a:gd name="connsiteY1" fmla="*/ 2497650 h 2612980"/>
              <a:gd name="connsiteX2" fmla="*/ 914400 w 3236040"/>
              <a:gd name="connsiteY2" fmla="*/ 2308180 h 2612980"/>
              <a:gd name="connsiteX3" fmla="*/ 1227438 w 3236040"/>
              <a:gd name="connsiteY3" fmla="*/ 1953953 h 2612980"/>
              <a:gd name="connsiteX4" fmla="*/ 1458097 w 3236040"/>
              <a:gd name="connsiteY4" fmla="*/ 1484396 h 2612980"/>
              <a:gd name="connsiteX5" fmla="*/ 1639330 w 3236040"/>
              <a:gd name="connsiteY5" fmla="*/ 998364 h 2612980"/>
              <a:gd name="connsiteX6" fmla="*/ 1762897 w 3236040"/>
              <a:gd name="connsiteY6" fmla="*/ 635899 h 2612980"/>
              <a:gd name="connsiteX7" fmla="*/ 1812324 w 3236040"/>
              <a:gd name="connsiteY7" fmla="*/ 232245 h 2612980"/>
              <a:gd name="connsiteX8" fmla="*/ 1828800 w 3236040"/>
              <a:gd name="connsiteY8" fmla="*/ 18061 h 2612980"/>
              <a:gd name="connsiteX9" fmla="*/ 1837038 w 3236040"/>
              <a:gd name="connsiteY9" fmla="*/ 18061 h 2612980"/>
              <a:gd name="connsiteX10" fmla="*/ 3097427 w 3236040"/>
              <a:gd name="connsiteY10" fmla="*/ 1585 h 2612980"/>
              <a:gd name="connsiteX11" fmla="*/ 3146854 w 3236040"/>
              <a:gd name="connsiteY11" fmla="*/ 1585 h 2612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36040" h="2612980">
                <a:moveTo>
                  <a:pt x="0" y="2612980"/>
                </a:moveTo>
                <a:cubicBezTo>
                  <a:pt x="199767" y="2580715"/>
                  <a:pt x="399535" y="2548450"/>
                  <a:pt x="551935" y="2497650"/>
                </a:cubicBezTo>
                <a:cubicBezTo>
                  <a:pt x="704335" y="2446850"/>
                  <a:pt x="801816" y="2398796"/>
                  <a:pt x="914400" y="2308180"/>
                </a:cubicBezTo>
                <a:cubicBezTo>
                  <a:pt x="1026984" y="2217564"/>
                  <a:pt x="1136822" y="2091250"/>
                  <a:pt x="1227438" y="1953953"/>
                </a:cubicBezTo>
                <a:cubicBezTo>
                  <a:pt x="1318054" y="1816656"/>
                  <a:pt x="1389448" y="1643661"/>
                  <a:pt x="1458097" y="1484396"/>
                </a:cubicBezTo>
                <a:cubicBezTo>
                  <a:pt x="1526746" y="1325131"/>
                  <a:pt x="1588530" y="1139780"/>
                  <a:pt x="1639330" y="998364"/>
                </a:cubicBezTo>
                <a:cubicBezTo>
                  <a:pt x="1690130" y="856948"/>
                  <a:pt x="1734065" y="763585"/>
                  <a:pt x="1762897" y="635899"/>
                </a:cubicBezTo>
                <a:cubicBezTo>
                  <a:pt x="1791729" y="508213"/>
                  <a:pt x="1801340" y="335218"/>
                  <a:pt x="1812324" y="232245"/>
                </a:cubicBezTo>
                <a:cubicBezTo>
                  <a:pt x="1823308" y="129272"/>
                  <a:pt x="1824681" y="53758"/>
                  <a:pt x="1828800" y="18061"/>
                </a:cubicBezTo>
                <a:cubicBezTo>
                  <a:pt x="1832919" y="-17636"/>
                  <a:pt x="1837038" y="18061"/>
                  <a:pt x="1837038" y="18061"/>
                </a:cubicBezTo>
                <a:lnTo>
                  <a:pt x="3097427" y="1585"/>
                </a:lnTo>
                <a:cubicBezTo>
                  <a:pt x="3315730" y="-1161"/>
                  <a:pt x="3231292" y="212"/>
                  <a:pt x="3146854" y="1585"/>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cxnSp>
        <p:nvCxnSpPr>
          <p:cNvPr id="102" name="Straight Arrow Connector 101"/>
          <p:cNvCxnSpPr/>
          <p:nvPr/>
        </p:nvCxnSpPr>
        <p:spPr>
          <a:xfrm>
            <a:off x="1981200" y="3810000"/>
            <a:ext cx="609600" cy="0"/>
          </a:xfrm>
          <a:prstGeom prst="straightConnector1">
            <a:avLst/>
          </a:prstGeom>
          <a:ln w="38100">
            <a:solidFill>
              <a:schemeClr val="accent2"/>
            </a:solidFill>
            <a:headEnd type="arrow"/>
            <a:tailEnd type="arrow"/>
          </a:ln>
        </p:spPr>
        <p:style>
          <a:lnRef idx="1">
            <a:schemeClr val="dk1"/>
          </a:lnRef>
          <a:fillRef idx="0">
            <a:schemeClr val="dk1"/>
          </a:fillRef>
          <a:effectRef idx="0">
            <a:schemeClr val="dk1"/>
          </a:effectRef>
          <a:fontRef idx="minor">
            <a:schemeClr val="tx1"/>
          </a:fontRef>
        </p:style>
      </p:cxnSp>
      <p:cxnSp>
        <p:nvCxnSpPr>
          <p:cNvPr id="113" name="Straight Arrow Connector 112"/>
          <p:cNvCxnSpPr/>
          <p:nvPr/>
        </p:nvCxnSpPr>
        <p:spPr>
          <a:xfrm flipV="1">
            <a:off x="2514035" y="2631988"/>
            <a:ext cx="952782" cy="11362"/>
          </a:xfrm>
          <a:prstGeom prst="straightConnector1">
            <a:avLst/>
          </a:prstGeom>
          <a:ln w="38100">
            <a:solidFill>
              <a:schemeClr val="accent2"/>
            </a:solidFill>
            <a:headEnd type="arrow"/>
            <a:tailEnd type="arrow"/>
          </a:ln>
        </p:spPr>
        <p:style>
          <a:lnRef idx="1">
            <a:schemeClr val="dk1"/>
          </a:lnRef>
          <a:fillRef idx="0">
            <a:schemeClr val="dk1"/>
          </a:fillRef>
          <a:effectRef idx="0">
            <a:schemeClr val="dk1"/>
          </a:effectRef>
          <a:fontRef idx="minor">
            <a:schemeClr val="tx1"/>
          </a:fontRef>
        </p:style>
      </p:cxnSp>
      <p:cxnSp>
        <p:nvCxnSpPr>
          <p:cNvPr id="115" name="Straight Arrow Connector 114"/>
          <p:cNvCxnSpPr/>
          <p:nvPr/>
        </p:nvCxnSpPr>
        <p:spPr>
          <a:xfrm flipV="1">
            <a:off x="3321891" y="1823177"/>
            <a:ext cx="1783509" cy="1"/>
          </a:xfrm>
          <a:prstGeom prst="straightConnector1">
            <a:avLst/>
          </a:prstGeom>
          <a:ln w="38100">
            <a:solidFill>
              <a:schemeClr val="accent2"/>
            </a:solidFill>
            <a:headEnd type="arrow"/>
            <a:tailEnd type="arrow"/>
          </a:ln>
        </p:spPr>
        <p:style>
          <a:lnRef idx="1">
            <a:schemeClr val="dk1"/>
          </a:lnRef>
          <a:fillRef idx="0">
            <a:schemeClr val="dk1"/>
          </a:fillRef>
          <a:effectRef idx="0">
            <a:schemeClr val="dk1"/>
          </a:effectRef>
          <a:fontRef idx="minor">
            <a:schemeClr val="tx1"/>
          </a:fontRef>
        </p:style>
      </p:cxnSp>
      <p:sp>
        <p:nvSpPr>
          <p:cNvPr id="117" name="TextBox 116"/>
          <p:cNvSpPr txBox="1"/>
          <p:nvPr/>
        </p:nvSpPr>
        <p:spPr>
          <a:xfrm>
            <a:off x="1981200" y="3320534"/>
            <a:ext cx="4189032" cy="369332"/>
          </a:xfrm>
          <a:prstGeom prst="rect">
            <a:avLst/>
          </a:prstGeom>
          <a:noFill/>
        </p:spPr>
        <p:txBody>
          <a:bodyPr wrap="none" rtlCol="0">
            <a:spAutoFit/>
          </a:bodyPr>
          <a:lstStyle/>
          <a:p>
            <a:r>
              <a:rPr lang="en-US" dirty="0" smtClean="0"/>
              <a:t>Variable lag time until first mutant appears</a:t>
            </a:r>
            <a:endParaRPr lang="en-US" dirty="0"/>
          </a:p>
        </p:txBody>
      </p:sp>
      <p:sp>
        <p:nvSpPr>
          <p:cNvPr id="118" name="TextBox 117"/>
          <p:cNvSpPr txBox="1"/>
          <p:nvPr/>
        </p:nvSpPr>
        <p:spPr>
          <a:xfrm>
            <a:off x="2016211" y="2198747"/>
            <a:ext cx="5207323" cy="369332"/>
          </a:xfrm>
          <a:prstGeom prst="rect">
            <a:avLst/>
          </a:prstGeom>
          <a:noFill/>
        </p:spPr>
        <p:txBody>
          <a:bodyPr wrap="none" rtlCol="0">
            <a:spAutoFit/>
          </a:bodyPr>
          <a:lstStyle/>
          <a:p>
            <a:r>
              <a:rPr lang="en-US" dirty="0" smtClean="0"/>
              <a:t>First mutant appears and out competes original strain</a:t>
            </a:r>
            <a:endParaRPr lang="en-US" dirty="0"/>
          </a:p>
        </p:txBody>
      </p:sp>
      <p:sp>
        <p:nvSpPr>
          <p:cNvPr id="119" name="TextBox 118"/>
          <p:cNvSpPr txBox="1"/>
          <p:nvPr/>
        </p:nvSpPr>
        <p:spPr>
          <a:xfrm>
            <a:off x="2520485" y="1365976"/>
            <a:ext cx="4420249" cy="369332"/>
          </a:xfrm>
          <a:prstGeom prst="rect">
            <a:avLst/>
          </a:prstGeom>
          <a:noFill/>
        </p:spPr>
        <p:txBody>
          <a:bodyPr wrap="none" rtlCol="0">
            <a:spAutoFit/>
          </a:bodyPr>
          <a:lstStyle/>
          <a:p>
            <a:r>
              <a:rPr lang="en-US" dirty="0" smtClean="0"/>
              <a:t>Second mutant outcompetes the first mutant</a:t>
            </a:r>
            <a:endParaRPr lang="en-US" dirty="0"/>
          </a:p>
        </p:txBody>
      </p:sp>
      <p:sp>
        <p:nvSpPr>
          <p:cNvPr id="6" name="Freeform 5"/>
          <p:cNvSpPr/>
          <p:nvPr/>
        </p:nvSpPr>
        <p:spPr>
          <a:xfrm>
            <a:off x="1952368" y="2920816"/>
            <a:ext cx="3501081" cy="1741800"/>
          </a:xfrm>
          <a:custGeom>
            <a:avLst/>
            <a:gdLst>
              <a:gd name="connsiteX0" fmla="*/ 0 w 3501081"/>
              <a:gd name="connsiteY0" fmla="*/ 1708849 h 1741800"/>
              <a:gd name="connsiteX1" fmla="*/ 543697 w 3501081"/>
              <a:gd name="connsiteY1" fmla="*/ 1708849 h 1741800"/>
              <a:gd name="connsiteX2" fmla="*/ 749643 w 3501081"/>
              <a:gd name="connsiteY2" fmla="*/ 1519379 h 1741800"/>
              <a:gd name="connsiteX3" fmla="*/ 980302 w 3501081"/>
              <a:gd name="connsiteY3" fmla="*/ 1148676 h 1741800"/>
              <a:gd name="connsiteX4" fmla="*/ 1095632 w 3501081"/>
              <a:gd name="connsiteY4" fmla="*/ 794449 h 1741800"/>
              <a:gd name="connsiteX5" fmla="*/ 1252151 w 3501081"/>
              <a:gd name="connsiteY5" fmla="*/ 300179 h 1741800"/>
              <a:gd name="connsiteX6" fmla="*/ 1375718 w 3501081"/>
              <a:gd name="connsiteY6" fmla="*/ 36568 h 1741800"/>
              <a:gd name="connsiteX7" fmla="*/ 1680518 w 3501081"/>
              <a:gd name="connsiteY7" fmla="*/ 53043 h 1741800"/>
              <a:gd name="connsiteX8" fmla="*/ 1960605 w 3501081"/>
              <a:gd name="connsiteY8" fmla="*/ 506125 h 1741800"/>
              <a:gd name="connsiteX9" fmla="*/ 2191264 w 3501081"/>
              <a:gd name="connsiteY9" fmla="*/ 967443 h 1741800"/>
              <a:gd name="connsiteX10" fmla="*/ 2380735 w 3501081"/>
              <a:gd name="connsiteY10" fmla="*/ 1206341 h 1741800"/>
              <a:gd name="connsiteX11" fmla="*/ 2907956 w 3501081"/>
              <a:gd name="connsiteY11" fmla="*/ 1519379 h 1741800"/>
              <a:gd name="connsiteX12" fmla="*/ 3253946 w 3501081"/>
              <a:gd name="connsiteY12" fmla="*/ 1684135 h 1741800"/>
              <a:gd name="connsiteX13" fmla="*/ 3501081 w 3501081"/>
              <a:gd name="connsiteY13" fmla="*/ 1741800 h 174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501081" h="1741800">
                <a:moveTo>
                  <a:pt x="0" y="1708849"/>
                </a:moveTo>
                <a:cubicBezTo>
                  <a:pt x="209378" y="1724638"/>
                  <a:pt x="418757" y="1740427"/>
                  <a:pt x="543697" y="1708849"/>
                </a:cubicBezTo>
                <a:cubicBezTo>
                  <a:pt x="668638" y="1677271"/>
                  <a:pt x="676876" y="1612741"/>
                  <a:pt x="749643" y="1519379"/>
                </a:cubicBezTo>
                <a:cubicBezTo>
                  <a:pt x="822410" y="1426017"/>
                  <a:pt x="922637" y="1269498"/>
                  <a:pt x="980302" y="1148676"/>
                </a:cubicBezTo>
                <a:cubicBezTo>
                  <a:pt x="1037967" y="1027854"/>
                  <a:pt x="1050324" y="935865"/>
                  <a:pt x="1095632" y="794449"/>
                </a:cubicBezTo>
                <a:cubicBezTo>
                  <a:pt x="1140940" y="653033"/>
                  <a:pt x="1205470" y="426492"/>
                  <a:pt x="1252151" y="300179"/>
                </a:cubicBezTo>
                <a:cubicBezTo>
                  <a:pt x="1298832" y="173866"/>
                  <a:pt x="1304324" y="77757"/>
                  <a:pt x="1375718" y="36568"/>
                </a:cubicBezTo>
                <a:cubicBezTo>
                  <a:pt x="1447112" y="-4621"/>
                  <a:pt x="1583037" y="-25216"/>
                  <a:pt x="1680518" y="53043"/>
                </a:cubicBezTo>
                <a:cubicBezTo>
                  <a:pt x="1777999" y="131302"/>
                  <a:pt x="1875481" y="353725"/>
                  <a:pt x="1960605" y="506125"/>
                </a:cubicBezTo>
                <a:cubicBezTo>
                  <a:pt x="2045729" y="658525"/>
                  <a:pt x="2121242" y="850740"/>
                  <a:pt x="2191264" y="967443"/>
                </a:cubicBezTo>
                <a:cubicBezTo>
                  <a:pt x="2261286" y="1084146"/>
                  <a:pt x="2261286" y="1114352"/>
                  <a:pt x="2380735" y="1206341"/>
                </a:cubicBezTo>
                <a:cubicBezTo>
                  <a:pt x="2500184" y="1298330"/>
                  <a:pt x="2762421" y="1439747"/>
                  <a:pt x="2907956" y="1519379"/>
                </a:cubicBezTo>
                <a:cubicBezTo>
                  <a:pt x="3053491" y="1599011"/>
                  <a:pt x="3155092" y="1647065"/>
                  <a:pt x="3253946" y="1684135"/>
                </a:cubicBezTo>
                <a:cubicBezTo>
                  <a:pt x="3352800" y="1721205"/>
                  <a:pt x="3426940" y="1731502"/>
                  <a:pt x="3501081" y="17418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195794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118" grpId="0"/>
      <p:bldP spid="1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772400" cy="1470025"/>
          </a:xfrm>
        </p:spPr>
        <p:txBody>
          <a:bodyPr/>
          <a:lstStyle/>
          <a:p>
            <a:r>
              <a:rPr lang="en-US" dirty="0" smtClean="0"/>
              <a:t>Natural Selection</a:t>
            </a:r>
            <a:endParaRPr lang="en-US" dirty="0"/>
          </a:p>
        </p:txBody>
      </p:sp>
      <p:sp>
        <p:nvSpPr>
          <p:cNvPr id="4" name="Oval 3"/>
          <p:cNvSpPr/>
          <p:nvPr/>
        </p:nvSpPr>
        <p:spPr>
          <a:xfrm>
            <a:off x="2514600" y="1828800"/>
            <a:ext cx="3429000" cy="32766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676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00400" y="2828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2981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05200" y="3133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657600" y="3285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10000" y="3438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962400" y="3590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114800" y="3743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267200" y="3895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419600" y="4047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572000" y="4200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724400" y="4352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876800" y="4505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200400" y="2447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352800" y="2600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505200" y="2752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657600" y="2904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810000" y="3057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962400" y="3209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114800" y="3362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267200" y="3514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419600" y="3666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572000" y="3819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724400" y="3971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876800" y="4124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029200" y="4276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505200" y="2219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657600" y="2371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810000" y="2523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962400" y="2676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114800" y="2828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267200" y="2981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4419600" y="3133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572000" y="3285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4724400" y="3438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876800" y="3590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5029200" y="3743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181600" y="3895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334000" y="4047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3810000" y="1914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3962400" y="2066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114800" y="2219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267200" y="2371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419600" y="2523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572000" y="2676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4724400" y="2828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876800" y="2981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029200" y="3133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181600" y="3285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5334000" y="3438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5486400" y="3590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5638800" y="3743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2930611" y="4200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419600" y="1914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4572000" y="2066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724400" y="2219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4876800" y="2371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029200" y="2523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5181600" y="2676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5334000" y="2828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486400" y="2981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5638800" y="3133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791200" y="3285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3429000" y="4581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200400" y="4047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352800" y="4200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3505200" y="4352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657600" y="4505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3810000" y="4657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962400" y="4809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4114800" y="4962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429000" y="3971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581400" y="4124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733800" y="4276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2667000" y="2752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2819400" y="2904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2971800" y="3057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124200" y="3209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276600" y="3362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429000" y="3514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581400" y="3666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3733800" y="3819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886200" y="39716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4038600" y="41240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4191000" y="4276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4343400" y="4428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4495800" y="4581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667000" y="3819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2971800" y="3514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3124200" y="3666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276600" y="3819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646273" y="4809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4191000" y="4657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4343400" y="4809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2667000" y="32858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2819400" y="34382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2971800" y="3895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3121111" y="4400035"/>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4114800" y="446799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1104900" y="5334000"/>
            <a:ext cx="7315200" cy="923330"/>
          </a:xfrm>
          <a:prstGeom prst="rect">
            <a:avLst/>
          </a:prstGeom>
          <a:noFill/>
        </p:spPr>
        <p:txBody>
          <a:bodyPr wrap="square" rtlCol="0">
            <a:spAutoFit/>
          </a:bodyPr>
          <a:lstStyle/>
          <a:p>
            <a:pPr algn="ctr"/>
            <a:r>
              <a:rPr lang="en-US" dirty="0" smtClean="0"/>
              <a:t>Imagine now the environment changes so red no longer has an advantage.  Maybe red bacteria are resistant to penicillin and the white isn’t and the population is now in an environment without penicillin.  </a:t>
            </a:r>
            <a:endParaRPr lang="en-US" dirty="0"/>
          </a:p>
        </p:txBody>
      </p:sp>
    </p:spTree>
    <p:extLst>
      <p:ext uri="{BB962C8B-B14F-4D97-AF65-F5344CB8AC3E}">
        <p14:creationId xmlns:p14="http://schemas.microsoft.com/office/powerpoint/2010/main" xmlns="" val="1412352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772400" cy="1470025"/>
          </a:xfrm>
        </p:spPr>
        <p:txBody>
          <a:bodyPr/>
          <a:lstStyle/>
          <a:p>
            <a:r>
              <a:rPr lang="en-US" dirty="0" smtClean="0"/>
              <a:t>Natural Selection</a:t>
            </a:r>
            <a:endParaRPr lang="en-US" dirty="0"/>
          </a:p>
        </p:txBody>
      </p:sp>
      <p:sp>
        <p:nvSpPr>
          <p:cNvPr id="4" name="Oval 3"/>
          <p:cNvSpPr/>
          <p:nvPr/>
        </p:nvSpPr>
        <p:spPr>
          <a:xfrm>
            <a:off x="2514600" y="1828800"/>
            <a:ext cx="3429000" cy="32766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676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00400" y="2828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2981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05200" y="3133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657600" y="3285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10000" y="3438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962400" y="3590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114800" y="3743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267200" y="3895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419600" y="4047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572000" y="4200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724400" y="4352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876800" y="4505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200400" y="2447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352800" y="2600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505200" y="2752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657600" y="2904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810000" y="3057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962400" y="3209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114800" y="3362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267200" y="3514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419600" y="3666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572000" y="3819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724400" y="3971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876800" y="4124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029200" y="4276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505200" y="2219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657600" y="2371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810000" y="2523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962400" y="2676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114800" y="2828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267200" y="2981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4419600" y="3133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572000" y="3285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4724400" y="3438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876800" y="3590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5029200" y="3743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181600" y="3895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334000" y="4047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3810000" y="1914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3962400" y="2066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114800" y="2219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267200" y="2371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419600" y="2523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572000" y="2676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4724400" y="2828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876800" y="2981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029200" y="3133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181600" y="3285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5334000" y="3438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5486400" y="3590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5638800" y="3743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2930611" y="4200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419600" y="1914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4572000" y="2066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724400" y="2219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4876800" y="2371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029200" y="2523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5181600" y="2676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5334000" y="2828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486400" y="2981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5638800" y="3133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791200" y="3285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3429000" y="4581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200400" y="4047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352800" y="4200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3505200" y="4352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657600" y="4505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3810000" y="4657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962400" y="4809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4114800" y="4962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429000" y="3971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581400" y="4124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733800" y="4276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2667000" y="2752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2819400" y="2904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2971800" y="3057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124200" y="3209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276600" y="3362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429000" y="3514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581400" y="3666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3733800" y="3819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886200" y="3971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4038600" y="4124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4191000" y="4276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4343400" y="4428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4495800" y="4581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667000" y="3819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2971800" y="3514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3124200" y="3666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276600" y="3819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646273" y="4809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4191000" y="4657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4343400" y="4809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2667000" y="3285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2819400" y="3438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2971800" y="3895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3121111" y="4400035"/>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4114800" y="446799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1104900" y="5334000"/>
            <a:ext cx="7315200" cy="1200329"/>
          </a:xfrm>
          <a:prstGeom prst="rect">
            <a:avLst/>
          </a:prstGeom>
          <a:noFill/>
        </p:spPr>
        <p:txBody>
          <a:bodyPr wrap="square" rtlCol="0">
            <a:spAutoFit/>
          </a:bodyPr>
          <a:lstStyle/>
          <a:p>
            <a:pPr algn="ctr"/>
            <a:r>
              <a:rPr lang="en-US" dirty="0" smtClean="0"/>
              <a:t>Now what was an advantage (the red mutation) is a disadvantage in the new environment.  The white bacteria now outgrow the red and eventually win out.  Mutations are usually advantageous in certain environments.</a:t>
            </a:r>
          </a:p>
          <a:p>
            <a:pPr algn="ctr"/>
            <a:endParaRPr lang="en-US" dirty="0"/>
          </a:p>
        </p:txBody>
      </p:sp>
    </p:spTree>
    <p:extLst>
      <p:ext uri="{BB962C8B-B14F-4D97-AF65-F5344CB8AC3E}">
        <p14:creationId xmlns:p14="http://schemas.microsoft.com/office/powerpoint/2010/main" xmlns="" val="3481866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Selection </a:t>
            </a:r>
            <a:r>
              <a:rPr lang="en-US" dirty="0" err="1" smtClean="0"/>
              <a:t>coeffiecient</a:t>
            </a:r>
            <a:endParaRPr lang="en-US" dirty="0"/>
          </a:p>
        </p:txBody>
      </p:sp>
      <p:sp>
        <p:nvSpPr>
          <p:cNvPr id="3" name="TextBox 2"/>
          <p:cNvSpPr txBox="1"/>
          <p:nvPr/>
        </p:nvSpPr>
        <p:spPr>
          <a:xfrm>
            <a:off x="533400" y="1595735"/>
            <a:ext cx="8229600" cy="8125301"/>
          </a:xfrm>
          <a:prstGeom prst="rect">
            <a:avLst/>
          </a:prstGeom>
          <a:noFill/>
        </p:spPr>
        <p:txBody>
          <a:bodyPr wrap="square" rtlCol="0">
            <a:spAutoFit/>
          </a:bodyPr>
          <a:lstStyle/>
          <a:p>
            <a:endParaRPr lang="en-US" dirty="0"/>
          </a:p>
          <a:p>
            <a:r>
              <a:rPr lang="en-US" dirty="0" smtClean="0"/>
              <a:t>In this lab, we will calculate the selection coefficient for the white mutant against the purple wild-type strain.   </a:t>
            </a:r>
          </a:p>
          <a:p>
            <a:endParaRPr lang="en-US" dirty="0" smtClean="0"/>
          </a:p>
          <a:p>
            <a:r>
              <a:rPr lang="en-US" dirty="0" smtClean="0"/>
              <a:t>	(</a:t>
            </a:r>
            <a:r>
              <a:rPr lang="en-US" dirty="0" err="1" smtClean="0"/>
              <a:t>ln</a:t>
            </a:r>
            <a:r>
              <a:rPr lang="en-US" dirty="0" smtClean="0"/>
              <a:t> (w(t2)/p(t2)) – </a:t>
            </a:r>
            <a:r>
              <a:rPr lang="en-US" dirty="0" err="1" smtClean="0"/>
              <a:t>ln</a:t>
            </a:r>
            <a:r>
              <a:rPr lang="en-US" dirty="0" smtClean="0"/>
              <a:t>(w(t1)/p(t1))</a:t>
            </a:r>
          </a:p>
          <a:p>
            <a:r>
              <a:rPr lang="en-US" dirty="0" smtClean="0"/>
              <a:t>s = 		        </a:t>
            </a:r>
            <a:r>
              <a:rPr lang="en-US" dirty="0" smtClean="0">
                <a:latin typeface="Symbol" pitchFamily="18" charset="2"/>
              </a:rPr>
              <a:t>D</a:t>
            </a:r>
            <a:r>
              <a:rPr lang="en-US" dirty="0" smtClean="0"/>
              <a:t>T</a:t>
            </a:r>
          </a:p>
          <a:p>
            <a:endParaRPr lang="en-US" dirty="0" smtClean="0"/>
          </a:p>
          <a:p>
            <a:endParaRPr lang="en-US" dirty="0" smtClean="0"/>
          </a:p>
          <a:p>
            <a:r>
              <a:rPr lang="en-US" dirty="0" smtClean="0"/>
              <a:t>t1 and t2 are </a:t>
            </a:r>
            <a:r>
              <a:rPr lang="en-US" dirty="0" err="1" smtClean="0"/>
              <a:t>timepoints</a:t>
            </a:r>
            <a:r>
              <a:rPr lang="en-US" dirty="0" smtClean="0"/>
              <a:t>.</a:t>
            </a:r>
          </a:p>
          <a:p>
            <a:r>
              <a:rPr lang="en-US" dirty="0" smtClean="0"/>
              <a:t>w(t2) is white colonies/ml at t2.</a:t>
            </a:r>
          </a:p>
          <a:p>
            <a:r>
              <a:rPr lang="en-US" dirty="0" smtClean="0"/>
              <a:t>w(t1) is white colonies/ml at t1.</a:t>
            </a:r>
          </a:p>
          <a:p>
            <a:r>
              <a:rPr lang="en-US" dirty="0" smtClean="0"/>
              <a:t>p(t2) is purple colonies/ml at t2.</a:t>
            </a:r>
          </a:p>
          <a:p>
            <a:r>
              <a:rPr lang="en-US" dirty="0" smtClean="0"/>
              <a:t>p(t1) is purple colonies/ml at t2.</a:t>
            </a:r>
          </a:p>
          <a:p>
            <a:endParaRPr lang="en-US" dirty="0" smtClean="0"/>
          </a:p>
          <a:p>
            <a:r>
              <a:rPr lang="en-US" dirty="0" smtClean="0">
                <a:latin typeface="Symbol" pitchFamily="18" charset="2"/>
              </a:rPr>
              <a:t>D</a:t>
            </a:r>
            <a:r>
              <a:rPr lang="en-US" dirty="0" smtClean="0"/>
              <a:t>T is the number of purple cell divisions = log</a:t>
            </a:r>
            <a:r>
              <a:rPr lang="en-US" baseline="-25000" dirty="0" smtClean="0"/>
              <a:t>2</a:t>
            </a:r>
            <a:r>
              <a:rPr lang="en-US" dirty="0" smtClean="0"/>
              <a:t>(p(t2)/p(t1))</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cxnSp>
        <p:nvCxnSpPr>
          <p:cNvPr id="5" name="Straight Connector 4"/>
          <p:cNvCxnSpPr/>
          <p:nvPr/>
        </p:nvCxnSpPr>
        <p:spPr>
          <a:xfrm>
            <a:off x="1295400" y="3048000"/>
            <a:ext cx="3429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93330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Selection </a:t>
            </a:r>
            <a:r>
              <a:rPr lang="en-US" dirty="0" err="1" smtClean="0"/>
              <a:t>coeffiecient</a:t>
            </a:r>
            <a:endParaRPr lang="en-US" dirty="0"/>
          </a:p>
        </p:txBody>
      </p:sp>
      <p:sp>
        <p:nvSpPr>
          <p:cNvPr id="3" name="TextBox 2"/>
          <p:cNvSpPr txBox="1"/>
          <p:nvPr/>
        </p:nvSpPr>
        <p:spPr>
          <a:xfrm>
            <a:off x="533400" y="1219200"/>
            <a:ext cx="8229600" cy="8956298"/>
          </a:xfrm>
          <a:prstGeom prst="rect">
            <a:avLst/>
          </a:prstGeom>
          <a:noFill/>
        </p:spPr>
        <p:txBody>
          <a:bodyPr wrap="square" rtlCol="0">
            <a:spAutoFit/>
          </a:bodyPr>
          <a:lstStyle/>
          <a:p>
            <a:endParaRPr lang="en-US" dirty="0" smtClean="0"/>
          </a:p>
          <a:p>
            <a:r>
              <a:rPr lang="en-US" dirty="0" smtClean="0"/>
              <a:t>	(</a:t>
            </a:r>
            <a:r>
              <a:rPr lang="en-US" dirty="0" err="1" smtClean="0"/>
              <a:t>ln</a:t>
            </a:r>
            <a:r>
              <a:rPr lang="en-US" dirty="0" smtClean="0"/>
              <a:t> (w(t2)/p(t2)) – </a:t>
            </a:r>
            <a:r>
              <a:rPr lang="en-US" dirty="0" err="1" smtClean="0"/>
              <a:t>ln</a:t>
            </a:r>
            <a:r>
              <a:rPr lang="en-US" dirty="0" smtClean="0"/>
              <a:t>(w(t1)/p(t1))</a:t>
            </a:r>
          </a:p>
          <a:p>
            <a:r>
              <a:rPr lang="en-US" dirty="0" smtClean="0"/>
              <a:t>s = 		        </a:t>
            </a:r>
            <a:r>
              <a:rPr lang="en-US" dirty="0" smtClean="0">
                <a:latin typeface="Symbol" pitchFamily="18" charset="2"/>
              </a:rPr>
              <a:t>D</a:t>
            </a:r>
            <a:r>
              <a:rPr lang="en-US" dirty="0" smtClean="0"/>
              <a:t>T</a:t>
            </a:r>
          </a:p>
          <a:p>
            <a:endParaRPr lang="en-US" dirty="0" smtClean="0"/>
          </a:p>
          <a:p>
            <a:endParaRPr lang="en-US" dirty="0" smtClean="0"/>
          </a:p>
          <a:p>
            <a:r>
              <a:rPr lang="en-US" dirty="0" smtClean="0"/>
              <a:t>Suppose white grows twice as fast as purple.</a:t>
            </a:r>
          </a:p>
          <a:p>
            <a:r>
              <a:rPr lang="en-US" dirty="0" smtClean="0"/>
              <a:t>At t1, lets say there are 1 white and 1 purple cells</a:t>
            </a:r>
          </a:p>
          <a:p>
            <a:r>
              <a:rPr lang="en-US" dirty="0" smtClean="0"/>
              <a:t>After one cell division, we measure again and find 2 purple and 4 white cells.</a:t>
            </a:r>
          </a:p>
          <a:p>
            <a:r>
              <a:rPr lang="en-US" dirty="0" smtClean="0"/>
              <a:t>p(t1) = 1   	 w(t1) = 1 </a:t>
            </a:r>
          </a:p>
          <a:p>
            <a:r>
              <a:rPr lang="en-US" dirty="0" smtClean="0"/>
              <a:t>p(t2) = 2 		 w(t2) = 4</a:t>
            </a:r>
          </a:p>
          <a:p>
            <a:endParaRPr lang="en-US" dirty="0" smtClean="0"/>
          </a:p>
          <a:p>
            <a:r>
              <a:rPr lang="en-US" dirty="0" smtClean="0"/>
              <a:t>w(t1)/p(t1) = 1   	 w(t2)/p(t2) = 2</a:t>
            </a:r>
          </a:p>
          <a:p>
            <a:endParaRPr lang="en-US" dirty="0" smtClean="0"/>
          </a:p>
          <a:p>
            <a:r>
              <a:rPr lang="en-US" dirty="0" err="1" smtClean="0"/>
              <a:t>ln</a:t>
            </a:r>
            <a:r>
              <a:rPr lang="en-US" dirty="0" smtClean="0"/>
              <a:t> (w(t2)/p(t2)) = .69	 </a:t>
            </a:r>
            <a:r>
              <a:rPr lang="en-US" dirty="0" err="1" smtClean="0"/>
              <a:t>ln</a:t>
            </a:r>
            <a:r>
              <a:rPr lang="en-US" dirty="0" smtClean="0"/>
              <a:t>(w(t1)/p(t1) = 0</a:t>
            </a:r>
          </a:p>
          <a:p>
            <a:endParaRPr lang="en-US" dirty="0" smtClean="0">
              <a:latin typeface="Symbol" pitchFamily="18" charset="2"/>
            </a:endParaRPr>
          </a:p>
          <a:p>
            <a:r>
              <a:rPr lang="en-US" dirty="0" smtClean="0">
                <a:latin typeface="Symbol" pitchFamily="18" charset="2"/>
              </a:rPr>
              <a:t>D</a:t>
            </a:r>
            <a:r>
              <a:rPr lang="en-US" dirty="0" smtClean="0"/>
              <a:t>T = 1</a:t>
            </a:r>
          </a:p>
          <a:p>
            <a:endParaRPr lang="en-US" dirty="0" smtClean="0"/>
          </a:p>
          <a:p>
            <a:r>
              <a:rPr lang="en-US" dirty="0" smtClean="0"/>
              <a:t>s = (.69 – 0)/1 = .69</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cxnSp>
        <p:nvCxnSpPr>
          <p:cNvPr id="5" name="Straight Connector 4"/>
          <p:cNvCxnSpPr/>
          <p:nvPr/>
        </p:nvCxnSpPr>
        <p:spPr>
          <a:xfrm>
            <a:off x="1600200" y="1833265"/>
            <a:ext cx="3429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93330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772400" cy="1470025"/>
          </a:xfrm>
        </p:spPr>
        <p:txBody>
          <a:bodyPr/>
          <a:lstStyle/>
          <a:p>
            <a:r>
              <a:rPr lang="en-US" dirty="0" smtClean="0"/>
              <a:t>Natural Selection</a:t>
            </a:r>
            <a:endParaRPr lang="en-US" dirty="0"/>
          </a:p>
        </p:txBody>
      </p:sp>
      <p:sp>
        <p:nvSpPr>
          <p:cNvPr id="4" name="Oval 3"/>
          <p:cNvSpPr/>
          <p:nvPr/>
        </p:nvSpPr>
        <p:spPr>
          <a:xfrm>
            <a:off x="2514600" y="1828800"/>
            <a:ext cx="3429000" cy="3276600"/>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004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052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6576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100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962400" y="3590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114800" y="3743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267200" y="3895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419600" y="4047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572000" y="4200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724400" y="4352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876800" y="4505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200400" y="2447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352800" y="2600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505200" y="2752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657600" y="2904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810000" y="3057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962400" y="3209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114800" y="3362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267200" y="3514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419600" y="3666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572000" y="3819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724400" y="3971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876800" y="4124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029200" y="4276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505200" y="2219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657600" y="2371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810000" y="2523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9624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1148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2672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44196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5720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47244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876800" y="3590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5029200" y="3743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181600" y="3895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334000" y="4047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3810000" y="1914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3962400" y="2066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114800" y="2219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267200" y="2371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419600" y="2523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5720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47244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8768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0292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1816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53340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5486400" y="3590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5638800" y="3743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2930611" y="4200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419600" y="1914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4572000" y="2066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724400" y="2219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4876800" y="2371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029200" y="2523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51816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53340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4864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56388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7912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3429000" y="4581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200400" y="4047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352800" y="4200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3505200" y="4352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657600" y="4505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3810000" y="4657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962400" y="4809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4114800" y="4962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429000" y="3971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581400" y="4124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733800" y="4276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2667000" y="2752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2819400" y="2904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2971800" y="3057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124200" y="3209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276600" y="3362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429000" y="3514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581400" y="3666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3733800" y="3819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886200" y="3971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4038600" y="4124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4191000" y="4276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4343400" y="4428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4495800" y="4581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667000" y="3819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2971800" y="3514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3124200" y="3666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276600" y="3819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646273" y="4809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4191000" y="4657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4343400" y="4809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26670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28194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2971800" y="3895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3121111" y="4400035"/>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4114800" y="446799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1104900" y="5334000"/>
            <a:ext cx="7315200" cy="646331"/>
          </a:xfrm>
          <a:prstGeom prst="rect">
            <a:avLst/>
          </a:prstGeom>
          <a:noFill/>
        </p:spPr>
        <p:txBody>
          <a:bodyPr wrap="square" rtlCol="0">
            <a:spAutoFit/>
          </a:bodyPr>
          <a:lstStyle/>
          <a:p>
            <a:r>
              <a:rPr lang="en-US" dirty="0" smtClean="0"/>
              <a:t>Let’s start with a homogeneous population of bacteria on a plate.  All the bacteria are purple.</a:t>
            </a:r>
            <a:endParaRPr lang="en-US" dirty="0"/>
          </a:p>
        </p:txBody>
      </p:sp>
    </p:spTree>
    <p:extLst>
      <p:ext uri="{BB962C8B-B14F-4D97-AF65-F5344CB8AC3E}">
        <p14:creationId xmlns:p14="http://schemas.microsoft.com/office/powerpoint/2010/main" xmlns="" val="1240976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772400" cy="1470025"/>
          </a:xfrm>
        </p:spPr>
        <p:txBody>
          <a:bodyPr/>
          <a:lstStyle/>
          <a:p>
            <a:r>
              <a:rPr lang="en-US" dirty="0" smtClean="0"/>
              <a:t>Natural Selection</a:t>
            </a:r>
            <a:endParaRPr lang="en-US" dirty="0"/>
          </a:p>
        </p:txBody>
      </p:sp>
      <p:sp>
        <p:nvSpPr>
          <p:cNvPr id="4" name="Oval 3"/>
          <p:cNvSpPr/>
          <p:nvPr/>
        </p:nvSpPr>
        <p:spPr>
          <a:xfrm>
            <a:off x="2514600" y="1828800"/>
            <a:ext cx="3429000" cy="32766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004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052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6576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100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962400" y="3590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114800" y="3743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267200" y="3895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419600" y="4047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572000" y="4200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724400" y="4352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876800" y="4505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200400" y="2447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352800" y="2600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505200" y="2752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657600" y="2904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810000" y="3057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962400" y="3209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114800" y="3362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267200" y="3514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419600" y="3666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572000" y="3819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724400" y="3971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876800" y="4124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029200" y="4276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505200" y="2219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657600" y="2371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810000" y="2523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9624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1148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2672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44196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5720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47244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876800" y="3590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5029200" y="3743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181600" y="3895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334000" y="4047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3810000" y="1914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3962400" y="2066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114800" y="2219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267200" y="2371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419600" y="2523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5720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47244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8768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0292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1816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53340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5486400" y="3590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5638800" y="3743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2930611" y="4200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419600" y="1914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4572000" y="2066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724400" y="2219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4876800" y="2371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029200" y="2523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51816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53340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4864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56388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7912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3429000" y="4581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200400" y="4047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352800" y="4200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3505200" y="4352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657600" y="4505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3810000" y="4657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962400" y="4809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4114800" y="4962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429000" y="3971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581400" y="4124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733800" y="4276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2667000" y="2752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2819400" y="2904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2971800" y="3057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124200" y="3209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276600" y="3362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429000" y="3514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581400" y="3666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3733800" y="3819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886200" y="3971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4038600" y="4124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4191000" y="4276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4343400" y="4428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4495800" y="4581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667000" y="3819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2971800" y="3514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3124200" y="3666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276600" y="3819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646273" y="4809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4191000" y="4657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4343400" y="4809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26670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28194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2971800" y="3895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3121111" y="4400035"/>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4114800" y="446799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1104900" y="5334000"/>
            <a:ext cx="7315200" cy="1200329"/>
          </a:xfrm>
          <a:prstGeom prst="rect">
            <a:avLst/>
          </a:prstGeom>
          <a:noFill/>
        </p:spPr>
        <p:txBody>
          <a:bodyPr wrap="square" rtlCol="0">
            <a:spAutoFit/>
          </a:bodyPr>
          <a:lstStyle/>
          <a:p>
            <a:r>
              <a:rPr lang="en-US" dirty="0" smtClean="0"/>
              <a:t>Small DNA changes or mutations are happening all the time in these bacteria (and us).  Let’s say one bacterium develops a mutation that lets it grow better than the other bacteria in the population.  This new white mutant has a growth advantage over the old purple ones. </a:t>
            </a:r>
            <a:endParaRPr lang="en-US" dirty="0"/>
          </a:p>
        </p:txBody>
      </p:sp>
    </p:spTree>
    <p:extLst>
      <p:ext uri="{BB962C8B-B14F-4D97-AF65-F5344CB8AC3E}">
        <p14:creationId xmlns:p14="http://schemas.microsoft.com/office/powerpoint/2010/main" xmlns="" val="3540273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772400" cy="1470025"/>
          </a:xfrm>
        </p:spPr>
        <p:txBody>
          <a:bodyPr/>
          <a:lstStyle/>
          <a:p>
            <a:r>
              <a:rPr lang="en-US" dirty="0" smtClean="0"/>
              <a:t>Natural Selection</a:t>
            </a:r>
            <a:endParaRPr lang="en-US" dirty="0"/>
          </a:p>
        </p:txBody>
      </p:sp>
      <p:sp>
        <p:nvSpPr>
          <p:cNvPr id="4" name="Oval 3"/>
          <p:cNvSpPr/>
          <p:nvPr/>
        </p:nvSpPr>
        <p:spPr>
          <a:xfrm>
            <a:off x="2514600" y="1828800"/>
            <a:ext cx="3429000" cy="32766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004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052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6576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100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962400" y="3590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114800" y="3743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267200" y="3895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419600" y="4047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572000" y="4200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724400" y="4352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876800" y="4505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200400" y="2447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352800" y="2600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505200" y="2752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657600" y="2904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810000" y="3057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962400" y="3209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114800" y="3362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267200" y="3514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419600" y="3666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572000" y="3819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724400" y="3971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876800" y="4124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029200" y="4276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505200" y="2219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657600" y="2371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810000" y="2523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9624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1148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2672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44196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5720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47244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876800" y="3590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5029200" y="3743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181600" y="3895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334000" y="4047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3810000" y="1914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3962400" y="2066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114800" y="2219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267200" y="2371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419600" y="2523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5720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47244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8768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0292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1816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53340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5486400" y="3590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5638800" y="3743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2930611" y="4200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419600" y="1914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4572000" y="2066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724400" y="2219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4876800" y="2371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029200" y="2523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51816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53340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4864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56388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7912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3429000" y="4581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200400" y="4047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352800" y="4200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3505200" y="4352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657600" y="4505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3810000" y="4657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962400" y="4809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4114800" y="4962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429000" y="3971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581400" y="4124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733800" y="4276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2667000" y="2752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2819400" y="2904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2971800" y="3057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124200" y="3209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276600" y="3362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429000" y="3514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581400" y="3666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3733800" y="3819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886200" y="3971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4038600" y="4124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4191000" y="4276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4343400" y="4428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4495800" y="4581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667000" y="3819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2971800" y="3514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3124200" y="3666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276600" y="3819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646273" y="4809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4191000" y="4657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4343400" y="4809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26670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28194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2971800" y="3895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3121111" y="4400035"/>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4114800" y="446799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1104900" y="5410200"/>
            <a:ext cx="7315200" cy="646331"/>
          </a:xfrm>
          <a:prstGeom prst="rect">
            <a:avLst/>
          </a:prstGeom>
          <a:noFill/>
        </p:spPr>
        <p:txBody>
          <a:bodyPr wrap="square" rtlCol="0">
            <a:spAutoFit/>
          </a:bodyPr>
          <a:lstStyle/>
          <a:p>
            <a:pPr algn="ctr"/>
            <a:r>
              <a:rPr lang="en-US" dirty="0" smtClean="0"/>
              <a:t>Since the white mutant has an advantage, it begins to outgrow the original purple bacteria.  This process is called natural selection.  </a:t>
            </a:r>
            <a:endParaRPr lang="en-US" dirty="0"/>
          </a:p>
        </p:txBody>
      </p:sp>
    </p:spTree>
    <p:extLst>
      <p:ext uri="{BB962C8B-B14F-4D97-AF65-F5344CB8AC3E}">
        <p14:creationId xmlns:p14="http://schemas.microsoft.com/office/powerpoint/2010/main" xmlns="" val="89073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772400" cy="1470025"/>
          </a:xfrm>
        </p:spPr>
        <p:txBody>
          <a:bodyPr/>
          <a:lstStyle/>
          <a:p>
            <a:r>
              <a:rPr lang="en-US" dirty="0" smtClean="0"/>
              <a:t>Natural Selection</a:t>
            </a:r>
            <a:endParaRPr lang="en-US" dirty="0"/>
          </a:p>
        </p:txBody>
      </p:sp>
      <p:sp>
        <p:nvSpPr>
          <p:cNvPr id="4" name="Oval 3"/>
          <p:cNvSpPr/>
          <p:nvPr/>
        </p:nvSpPr>
        <p:spPr>
          <a:xfrm>
            <a:off x="2514600" y="1828800"/>
            <a:ext cx="3429000" cy="32766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676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00400" y="2828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2981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05200" y="3133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657600" y="3285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10000" y="3438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962400" y="3590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114800" y="3743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267200" y="3895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419600" y="4047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572000" y="4200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724400" y="4352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876800" y="4505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200400" y="2447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352800" y="2600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505200" y="2752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657600" y="2904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810000" y="3057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962400" y="3209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114800" y="3362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267200" y="3514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419600" y="3666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572000" y="3819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724400" y="3971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876800" y="4124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029200" y="4276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505200" y="2219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657600" y="2371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810000" y="2523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962400" y="2676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114800" y="2828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267200" y="2981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4419600" y="3133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572000" y="3285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4724400" y="3438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876800" y="3590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5029200" y="3743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181600" y="3895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334000" y="4047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3810000" y="1914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3962400" y="2066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114800" y="2219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267200" y="2371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419600" y="2523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572000" y="2676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4724400" y="2828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876800" y="2981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029200" y="3133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181600" y="3285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5334000" y="3438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5486400" y="3590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5638800" y="3743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2930611" y="4200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419600" y="1914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4572000" y="2066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724400" y="2219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4876800" y="2371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029200" y="2523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5181600" y="2676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5334000" y="2828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486400" y="2981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5638800" y="3133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791200" y="3285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3429000" y="4581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200400" y="4047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352800" y="4200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3505200" y="4352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657600" y="4505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3810000" y="4657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962400" y="4809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4114800" y="4962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429000" y="3971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581400" y="4124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733800" y="4276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2667000" y="2752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2819400" y="2904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2971800" y="3057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124200" y="3209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276600" y="3362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429000" y="3514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581400" y="3666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3733800" y="3819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886200" y="3971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4038600" y="4124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4191000" y="4276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4343400" y="4428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4495800" y="4581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667000" y="3819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2971800" y="3514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3124200" y="3666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276600" y="3819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646273" y="4809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4191000" y="4657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4343400" y="4809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2667000" y="3285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2819400" y="3438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2971800" y="3895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3121111" y="4400035"/>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4114800" y="446799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1104900" y="5334000"/>
            <a:ext cx="7315200" cy="923330"/>
          </a:xfrm>
          <a:prstGeom prst="rect">
            <a:avLst/>
          </a:prstGeom>
          <a:noFill/>
        </p:spPr>
        <p:txBody>
          <a:bodyPr wrap="square" rtlCol="0">
            <a:spAutoFit/>
          </a:bodyPr>
          <a:lstStyle/>
          <a:p>
            <a:pPr algn="ctr"/>
            <a:r>
              <a:rPr lang="en-US" dirty="0" smtClean="0"/>
              <a:t>Eventually, the white mutant takes over the entire plate.  The original strain is now extinct on the plate, and the bacteria has evolved.</a:t>
            </a:r>
          </a:p>
          <a:p>
            <a:pPr algn="ctr"/>
            <a:endParaRPr lang="en-US" dirty="0"/>
          </a:p>
        </p:txBody>
      </p:sp>
    </p:spTree>
    <p:extLst>
      <p:ext uri="{BB962C8B-B14F-4D97-AF65-F5344CB8AC3E}">
        <p14:creationId xmlns:p14="http://schemas.microsoft.com/office/powerpoint/2010/main" xmlns="" val="2237823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7239" y="0"/>
            <a:ext cx="7772400" cy="1470025"/>
          </a:xfrm>
        </p:spPr>
        <p:txBody>
          <a:bodyPr/>
          <a:lstStyle/>
          <a:p>
            <a:r>
              <a:rPr lang="en-US" dirty="0" smtClean="0"/>
              <a:t>Natural Selection</a:t>
            </a:r>
            <a:endParaRPr lang="en-US" dirty="0"/>
          </a:p>
        </p:txBody>
      </p:sp>
      <p:sp>
        <p:nvSpPr>
          <p:cNvPr id="111" name="TextBox 110"/>
          <p:cNvSpPr txBox="1"/>
          <p:nvPr/>
        </p:nvSpPr>
        <p:spPr>
          <a:xfrm>
            <a:off x="742725" y="5180229"/>
            <a:ext cx="7315200" cy="1754326"/>
          </a:xfrm>
          <a:prstGeom prst="rect">
            <a:avLst/>
          </a:prstGeom>
          <a:noFill/>
        </p:spPr>
        <p:txBody>
          <a:bodyPr wrap="square" rtlCol="0">
            <a:spAutoFit/>
          </a:bodyPr>
          <a:lstStyle/>
          <a:p>
            <a:r>
              <a:rPr lang="en-US" dirty="0" smtClean="0"/>
              <a:t>Over time, new mutations are constantly appearing in DNA.  Occasionally one will come along that makes it better in this particular environment (represented by the blue line).  Since it grows better, it becomes more and more common over time.  Eventually, assuming the environment stays the same, the new mutant makes up most of the population.  </a:t>
            </a:r>
          </a:p>
          <a:p>
            <a:pPr algn="ctr"/>
            <a:endParaRPr lang="en-US" dirty="0"/>
          </a:p>
        </p:txBody>
      </p:sp>
      <p:cxnSp>
        <p:nvCxnSpPr>
          <p:cNvPr id="5" name="Straight Connector 4"/>
          <p:cNvCxnSpPr/>
          <p:nvPr/>
        </p:nvCxnSpPr>
        <p:spPr>
          <a:xfrm flipV="1">
            <a:off x="1905000" y="1905000"/>
            <a:ext cx="0" cy="2743200"/>
          </a:xfrm>
          <a:prstGeom prst="line">
            <a:avLst/>
          </a:prstGeom>
          <a:ln w="57150"/>
        </p:spPr>
        <p:style>
          <a:lnRef idx="1">
            <a:schemeClr val="dk1"/>
          </a:lnRef>
          <a:fillRef idx="0">
            <a:schemeClr val="dk1"/>
          </a:fillRef>
          <a:effectRef idx="0">
            <a:schemeClr val="dk1"/>
          </a:effectRef>
          <a:fontRef idx="minor">
            <a:schemeClr val="tx1"/>
          </a:fontRef>
        </p:style>
      </p:cxnSp>
      <p:cxnSp>
        <p:nvCxnSpPr>
          <p:cNvPr id="112" name="Straight Connector 111"/>
          <p:cNvCxnSpPr/>
          <p:nvPr/>
        </p:nvCxnSpPr>
        <p:spPr>
          <a:xfrm>
            <a:off x="1905000" y="4648200"/>
            <a:ext cx="4267200" cy="0"/>
          </a:xfrm>
          <a:prstGeom prst="line">
            <a:avLst/>
          </a:prstGeom>
          <a:ln w="57150"/>
        </p:spPr>
        <p:style>
          <a:lnRef idx="1">
            <a:schemeClr val="dk1"/>
          </a:lnRef>
          <a:fillRef idx="0">
            <a:schemeClr val="dk1"/>
          </a:fillRef>
          <a:effectRef idx="0">
            <a:schemeClr val="dk1"/>
          </a:effectRef>
          <a:fontRef idx="minor">
            <a:schemeClr val="tx1"/>
          </a:fontRef>
        </p:style>
      </p:cxnSp>
      <p:sp>
        <p:nvSpPr>
          <p:cNvPr id="71" name="TextBox 70"/>
          <p:cNvSpPr txBox="1"/>
          <p:nvPr/>
        </p:nvSpPr>
        <p:spPr>
          <a:xfrm>
            <a:off x="3657600" y="4800600"/>
            <a:ext cx="614271" cy="369332"/>
          </a:xfrm>
          <a:prstGeom prst="rect">
            <a:avLst/>
          </a:prstGeom>
          <a:noFill/>
        </p:spPr>
        <p:txBody>
          <a:bodyPr wrap="none" rtlCol="0">
            <a:spAutoFit/>
          </a:bodyPr>
          <a:lstStyle/>
          <a:p>
            <a:r>
              <a:rPr lang="en-US" dirty="0" smtClean="0"/>
              <a:t>time</a:t>
            </a:r>
            <a:endParaRPr lang="en-US" dirty="0"/>
          </a:p>
        </p:txBody>
      </p:sp>
      <p:sp>
        <p:nvSpPr>
          <p:cNvPr id="72" name="TextBox 71"/>
          <p:cNvSpPr txBox="1"/>
          <p:nvPr/>
        </p:nvSpPr>
        <p:spPr>
          <a:xfrm rot="16200000">
            <a:off x="299178" y="3048000"/>
            <a:ext cx="2818977" cy="369332"/>
          </a:xfrm>
          <a:prstGeom prst="rect">
            <a:avLst/>
          </a:prstGeom>
          <a:noFill/>
        </p:spPr>
        <p:txBody>
          <a:bodyPr wrap="none" rtlCol="0">
            <a:spAutoFit/>
          </a:bodyPr>
          <a:lstStyle/>
          <a:p>
            <a:r>
              <a:rPr lang="en-US" dirty="0" smtClean="0"/>
              <a:t>Frequency of white colonies</a:t>
            </a:r>
            <a:endParaRPr lang="en-US" dirty="0"/>
          </a:p>
        </p:txBody>
      </p:sp>
      <p:sp>
        <p:nvSpPr>
          <p:cNvPr id="73" name="Freeform 72"/>
          <p:cNvSpPr/>
          <p:nvPr/>
        </p:nvSpPr>
        <p:spPr>
          <a:xfrm>
            <a:off x="2514600" y="1905000"/>
            <a:ext cx="3777678" cy="2724665"/>
          </a:xfrm>
          <a:custGeom>
            <a:avLst/>
            <a:gdLst>
              <a:gd name="connsiteX0" fmla="*/ 0 w 3236040"/>
              <a:gd name="connsiteY0" fmla="*/ 2612980 h 2612980"/>
              <a:gd name="connsiteX1" fmla="*/ 551935 w 3236040"/>
              <a:gd name="connsiteY1" fmla="*/ 2497650 h 2612980"/>
              <a:gd name="connsiteX2" fmla="*/ 914400 w 3236040"/>
              <a:gd name="connsiteY2" fmla="*/ 2308180 h 2612980"/>
              <a:gd name="connsiteX3" fmla="*/ 1227438 w 3236040"/>
              <a:gd name="connsiteY3" fmla="*/ 1953953 h 2612980"/>
              <a:gd name="connsiteX4" fmla="*/ 1458097 w 3236040"/>
              <a:gd name="connsiteY4" fmla="*/ 1484396 h 2612980"/>
              <a:gd name="connsiteX5" fmla="*/ 1639330 w 3236040"/>
              <a:gd name="connsiteY5" fmla="*/ 998364 h 2612980"/>
              <a:gd name="connsiteX6" fmla="*/ 1762897 w 3236040"/>
              <a:gd name="connsiteY6" fmla="*/ 635899 h 2612980"/>
              <a:gd name="connsiteX7" fmla="*/ 1812324 w 3236040"/>
              <a:gd name="connsiteY7" fmla="*/ 232245 h 2612980"/>
              <a:gd name="connsiteX8" fmla="*/ 1828800 w 3236040"/>
              <a:gd name="connsiteY8" fmla="*/ 18061 h 2612980"/>
              <a:gd name="connsiteX9" fmla="*/ 1837038 w 3236040"/>
              <a:gd name="connsiteY9" fmla="*/ 18061 h 2612980"/>
              <a:gd name="connsiteX10" fmla="*/ 3097427 w 3236040"/>
              <a:gd name="connsiteY10" fmla="*/ 1585 h 2612980"/>
              <a:gd name="connsiteX11" fmla="*/ 3146854 w 3236040"/>
              <a:gd name="connsiteY11" fmla="*/ 1585 h 2612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36040" h="2612980">
                <a:moveTo>
                  <a:pt x="0" y="2612980"/>
                </a:moveTo>
                <a:cubicBezTo>
                  <a:pt x="199767" y="2580715"/>
                  <a:pt x="399535" y="2548450"/>
                  <a:pt x="551935" y="2497650"/>
                </a:cubicBezTo>
                <a:cubicBezTo>
                  <a:pt x="704335" y="2446850"/>
                  <a:pt x="801816" y="2398796"/>
                  <a:pt x="914400" y="2308180"/>
                </a:cubicBezTo>
                <a:cubicBezTo>
                  <a:pt x="1026984" y="2217564"/>
                  <a:pt x="1136822" y="2091250"/>
                  <a:pt x="1227438" y="1953953"/>
                </a:cubicBezTo>
                <a:cubicBezTo>
                  <a:pt x="1318054" y="1816656"/>
                  <a:pt x="1389448" y="1643661"/>
                  <a:pt x="1458097" y="1484396"/>
                </a:cubicBezTo>
                <a:cubicBezTo>
                  <a:pt x="1526746" y="1325131"/>
                  <a:pt x="1588530" y="1139780"/>
                  <a:pt x="1639330" y="998364"/>
                </a:cubicBezTo>
                <a:cubicBezTo>
                  <a:pt x="1690130" y="856948"/>
                  <a:pt x="1734065" y="763585"/>
                  <a:pt x="1762897" y="635899"/>
                </a:cubicBezTo>
                <a:cubicBezTo>
                  <a:pt x="1791729" y="508213"/>
                  <a:pt x="1801340" y="335218"/>
                  <a:pt x="1812324" y="232245"/>
                </a:cubicBezTo>
                <a:cubicBezTo>
                  <a:pt x="1823308" y="129272"/>
                  <a:pt x="1824681" y="53758"/>
                  <a:pt x="1828800" y="18061"/>
                </a:cubicBezTo>
                <a:cubicBezTo>
                  <a:pt x="1832919" y="-17636"/>
                  <a:pt x="1837038" y="18061"/>
                  <a:pt x="1837038" y="18061"/>
                </a:cubicBezTo>
                <a:lnTo>
                  <a:pt x="3097427" y="1585"/>
                </a:lnTo>
                <a:cubicBezTo>
                  <a:pt x="3315730" y="-1161"/>
                  <a:pt x="3231292" y="212"/>
                  <a:pt x="3146854" y="158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Arrow Connector 101"/>
          <p:cNvCxnSpPr/>
          <p:nvPr/>
        </p:nvCxnSpPr>
        <p:spPr>
          <a:xfrm>
            <a:off x="1981200" y="3810000"/>
            <a:ext cx="609600" cy="0"/>
          </a:xfrm>
          <a:prstGeom prst="straightConnector1">
            <a:avLst/>
          </a:prstGeom>
          <a:ln w="38100">
            <a:solidFill>
              <a:schemeClr val="accent2"/>
            </a:solidFill>
            <a:headEnd type="arrow"/>
            <a:tailEnd type="arrow"/>
          </a:ln>
        </p:spPr>
        <p:style>
          <a:lnRef idx="1">
            <a:schemeClr val="dk1"/>
          </a:lnRef>
          <a:fillRef idx="0">
            <a:schemeClr val="dk1"/>
          </a:fillRef>
          <a:effectRef idx="0">
            <a:schemeClr val="dk1"/>
          </a:effectRef>
          <a:fontRef idx="minor">
            <a:schemeClr val="tx1"/>
          </a:fontRef>
        </p:style>
      </p:cxnSp>
      <p:cxnSp>
        <p:nvCxnSpPr>
          <p:cNvPr id="113" name="Straight Arrow Connector 112"/>
          <p:cNvCxnSpPr>
            <a:endCxn id="73" idx="6"/>
          </p:cNvCxnSpPr>
          <p:nvPr/>
        </p:nvCxnSpPr>
        <p:spPr>
          <a:xfrm flipV="1">
            <a:off x="2667000" y="2568079"/>
            <a:ext cx="1905565" cy="22721"/>
          </a:xfrm>
          <a:prstGeom prst="straightConnector1">
            <a:avLst/>
          </a:prstGeom>
          <a:ln w="38100">
            <a:solidFill>
              <a:schemeClr val="accent2"/>
            </a:solidFill>
            <a:headEnd type="arrow"/>
            <a:tailEnd type="arrow"/>
          </a:ln>
        </p:spPr>
        <p:style>
          <a:lnRef idx="1">
            <a:schemeClr val="dk1"/>
          </a:lnRef>
          <a:fillRef idx="0">
            <a:schemeClr val="dk1"/>
          </a:fillRef>
          <a:effectRef idx="0">
            <a:schemeClr val="dk1"/>
          </a:effectRef>
          <a:fontRef idx="minor">
            <a:schemeClr val="tx1"/>
          </a:fontRef>
        </p:style>
      </p:cxnSp>
      <p:cxnSp>
        <p:nvCxnSpPr>
          <p:cNvPr id="115" name="Straight Arrow Connector 114"/>
          <p:cNvCxnSpPr/>
          <p:nvPr/>
        </p:nvCxnSpPr>
        <p:spPr>
          <a:xfrm flipV="1">
            <a:off x="4648200" y="1600200"/>
            <a:ext cx="1644078" cy="1"/>
          </a:xfrm>
          <a:prstGeom prst="straightConnector1">
            <a:avLst/>
          </a:prstGeom>
          <a:ln w="38100">
            <a:solidFill>
              <a:schemeClr val="accent2"/>
            </a:solidFill>
            <a:headEnd type="arrow"/>
            <a:tailEnd type="arrow"/>
          </a:ln>
        </p:spPr>
        <p:style>
          <a:lnRef idx="1">
            <a:schemeClr val="dk1"/>
          </a:lnRef>
          <a:fillRef idx="0">
            <a:schemeClr val="dk1"/>
          </a:fillRef>
          <a:effectRef idx="0">
            <a:schemeClr val="dk1"/>
          </a:effectRef>
          <a:fontRef idx="minor">
            <a:schemeClr val="tx1"/>
          </a:fontRef>
        </p:style>
      </p:cxnSp>
      <p:sp>
        <p:nvSpPr>
          <p:cNvPr id="117" name="TextBox 116"/>
          <p:cNvSpPr txBox="1"/>
          <p:nvPr/>
        </p:nvSpPr>
        <p:spPr>
          <a:xfrm>
            <a:off x="1981200" y="3320534"/>
            <a:ext cx="3772379" cy="369332"/>
          </a:xfrm>
          <a:prstGeom prst="rect">
            <a:avLst/>
          </a:prstGeom>
          <a:noFill/>
        </p:spPr>
        <p:txBody>
          <a:bodyPr wrap="none" rtlCol="0">
            <a:spAutoFit/>
          </a:bodyPr>
          <a:lstStyle/>
          <a:p>
            <a:r>
              <a:rPr lang="en-US" dirty="0" smtClean="0"/>
              <a:t>Variable lag time until mutant appears</a:t>
            </a:r>
            <a:endParaRPr lang="en-US" dirty="0"/>
          </a:p>
        </p:txBody>
      </p:sp>
      <p:sp>
        <p:nvSpPr>
          <p:cNvPr id="118" name="TextBox 117"/>
          <p:cNvSpPr txBox="1"/>
          <p:nvPr/>
        </p:nvSpPr>
        <p:spPr>
          <a:xfrm>
            <a:off x="2016211" y="2198747"/>
            <a:ext cx="4768228" cy="369332"/>
          </a:xfrm>
          <a:prstGeom prst="rect">
            <a:avLst/>
          </a:prstGeom>
          <a:noFill/>
        </p:spPr>
        <p:txBody>
          <a:bodyPr wrap="none" rtlCol="0">
            <a:spAutoFit/>
          </a:bodyPr>
          <a:lstStyle/>
          <a:p>
            <a:r>
              <a:rPr lang="en-US" dirty="0" smtClean="0"/>
              <a:t>Mutant appears and out competes original strain</a:t>
            </a:r>
            <a:endParaRPr lang="en-US" dirty="0"/>
          </a:p>
        </p:txBody>
      </p:sp>
      <p:sp>
        <p:nvSpPr>
          <p:cNvPr id="119" name="TextBox 118"/>
          <p:cNvSpPr txBox="1"/>
          <p:nvPr/>
        </p:nvSpPr>
        <p:spPr>
          <a:xfrm>
            <a:off x="3846794" y="1143000"/>
            <a:ext cx="3697744" cy="369332"/>
          </a:xfrm>
          <a:prstGeom prst="rect">
            <a:avLst/>
          </a:prstGeom>
          <a:noFill/>
        </p:spPr>
        <p:txBody>
          <a:bodyPr wrap="none" rtlCol="0">
            <a:spAutoFit/>
          </a:bodyPr>
          <a:lstStyle/>
          <a:p>
            <a:r>
              <a:rPr lang="en-US" dirty="0" smtClean="0"/>
              <a:t>New mutant accounts for entire plate</a:t>
            </a:r>
            <a:endParaRPr lang="en-US" dirty="0"/>
          </a:p>
        </p:txBody>
      </p:sp>
    </p:spTree>
    <p:extLst>
      <p:ext uri="{BB962C8B-B14F-4D97-AF65-F5344CB8AC3E}">
        <p14:creationId xmlns:p14="http://schemas.microsoft.com/office/powerpoint/2010/main" xmlns="" val="358503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118" grpId="0"/>
      <p:bldP spid="1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7239" y="0"/>
            <a:ext cx="7772400" cy="1470025"/>
          </a:xfrm>
        </p:spPr>
        <p:txBody>
          <a:bodyPr/>
          <a:lstStyle/>
          <a:p>
            <a:r>
              <a:rPr lang="en-US" dirty="0" smtClean="0"/>
              <a:t>Natural Selection</a:t>
            </a:r>
            <a:endParaRPr lang="en-US" dirty="0"/>
          </a:p>
        </p:txBody>
      </p:sp>
      <p:sp>
        <p:nvSpPr>
          <p:cNvPr id="111" name="TextBox 110"/>
          <p:cNvSpPr txBox="1"/>
          <p:nvPr/>
        </p:nvSpPr>
        <p:spPr>
          <a:xfrm>
            <a:off x="742724" y="5180229"/>
            <a:ext cx="7867875" cy="1477328"/>
          </a:xfrm>
          <a:prstGeom prst="rect">
            <a:avLst/>
          </a:prstGeom>
          <a:noFill/>
        </p:spPr>
        <p:txBody>
          <a:bodyPr wrap="square" rtlCol="0">
            <a:spAutoFit/>
          </a:bodyPr>
          <a:lstStyle/>
          <a:p>
            <a:r>
              <a:rPr lang="en-US" dirty="0" smtClean="0"/>
              <a:t>For natural selection in the wild, the growth advantage is usually very small and the selection process can take a long time (represented by the red line).  There are exceptions though.  For example, introduction of an antibiotic or a pesticide can quickly kill off competitors allowing any resistant organism to quickly take over (represented by the blue line).  This experiment follows the blue line.</a:t>
            </a:r>
          </a:p>
        </p:txBody>
      </p:sp>
      <p:cxnSp>
        <p:nvCxnSpPr>
          <p:cNvPr id="5" name="Straight Connector 4"/>
          <p:cNvCxnSpPr/>
          <p:nvPr/>
        </p:nvCxnSpPr>
        <p:spPr>
          <a:xfrm flipV="1">
            <a:off x="1905000" y="1905000"/>
            <a:ext cx="0" cy="2743200"/>
          </a:xfrm>
          <a:prstGeom prst="line">
            <a:avLst/>
          </a:prstGeom>
          <a:ln w="57150"/>
        </p:spPr>
        <p:style>
          <a:lnRef idx="1">
            <a:schemeClr val="dk1"/>
          </a:lnRef>
          <a:fillRef idx="0">
            <a:schemeClr val="dk1"/>
          </a:fillRef>
          <a:effectRef idx="0">
            <a:schemeClr val="dk1"/>
          </a:effectRef>
          <a:fontRef idx="minor">
            <a:schemeClr val="tx1"/>
          </a:fontRef>
        </p:style>
      </p:cxnSp>
      <p:cxnSp>
        <p:nvCxnSpPr>
          <p:cNvPr id="112" name="Straight Connector 111"/>
          <p:cNvCxnSpPr/>
          <p:nvPr/>
        </p:nvCxnSpPr>
        <p:spPr>
          <a:xfrm>
            <a:off x="1905000" y="4648200"/>
            <a:ext cx="4267200" cy="0"/>
          </a:xfrm>
          <a:prstGeom prst="line">
            <a:avLst/>
          </a:prstGeom>
          <a:ln w="57150"/>
        </p:spPr>
        <p:style>
          <a:lnRef idx="1">
            <a:schemeClr val="dk1"/>
          </a:lnRef>
          <a:fillRef idx="0">
            <a:schemeClr val="dk1"/>
          </a:fillRef>
          <a:effectRef idx="0">
            <a:schemeClr val="dk1"/>
          </a:effectRef>
          <a:fontRef idx="minor">
            <a:schemeClr val="tx1"/>
          </a:fontRef>
        </p:style>
      </p:cxnSp>
      <p:sp>
        <p:nvSpPr>
          <p:cNvPr id="71" name="TextBox 70"/>
          <p:cNvSpPr txBox="1"/>
          <p:nvPr/>
        </p:nvSpPr>
        <p:spPr>
          <a:xfrm>
            <a:off x="3657600" y="4800600"/>
            <a:ext cx="614271" cy="369332"/>
          </a:xfrm>
          <a:prstGeom prst="rect">
            <a:avLst/>
          </a:prstGeom>
          <a:noFill/>
        </p:spPr>
        <p:txBody>
          <a:bodyPr wrap="none" rtlCol="0">
            <a:spAutoFit/>
          </a:bodyPr>
          <a:lstStyle/>
          <a:p>
            <a:r>
              <a:rPr lang="en-US" dirty="0" smtClean="0"/>
              <a:t>time</a:t>
            </a:r>
            <a:endParaRPr lang="en-US" dirty="0"/>
          </a:p>
        </p:txBody>
      </p:sp>
      <p:sp>
        <p:nvSpPr>
          <p:cNvPr id="72" name="TextBox 71"/>
          <p:cNvSpPr txBox="1"/>
          <p:nvPr/>
        </p:nvSpPr>
        <p:spPr>
          <a:xfrm rot="16200000">
            <a:off x="299178" y="3048000"/>
            <a:ext cx="2818977" cy="369332"/>
          </a:xfrm>
          <a:prstGeom prst="rect">
            <a:avLst/>
          </a:prstGeom>
          <a:noFill/>
        </p:spPr>
        <p:txBody>
          <a:bodyPr wrap="none" rtlCol="0">
            <a:spAutoFit/>
          </a:bodyPr>
          <a:lstStyle/>
          <a:p>
            <a:r>
              <a:rPr lang="en-US" dirty="0" smtClean="0"/>
              <a:t>Frequency of white colonies</a:t>
            </a:r>
            <a:endParaRPr lang="en-US" dirty="0"/>
          </a:p>
        </p:txBody>
      </p:sp>
      <p:sp>
        <p:nvSpPr>
          <p:cNvPr id="73" name="Freeform 72"/>
          <p:cNvSpPr/>
          <p:nvPr/>
        </p:nvSpPr>
        <p:spPr>
          <a:xfrm>
            <a:off x="2514600" y="1905000"/>
            <a:ext cx="3777678" cy="2724665"/>
          </a:xfrm>
          <a:custGeom>
            <a:avLst/>
            <a:gdLst>
              <a:gd name="connsiteX0" fmla="*/ 0 w 3236040"/>
              <a:gd name="connsiteY0" fmla="*/ 2612980 h 2612980"/>
              <a:gd name="connsiteX1" fmla="*/ 551935 w 3236040"/>
              <a:gd name="connsiteY1" fmla="*/ 2497650 h 2612980"/>
              <a:gd name="connsiteX2" fmla="*/ 914400 w 3236040"/>
              <a:gd name="connsiteY2" fmla="*/ 2308180 h 2612980"/>
              <a:gd name="connsiteX3" fmla="*/ 1227438 w 3236040"/>
              <a:gd name="connsiteY3" fmla="*/ 1953953 h 2612980"/>
              <a:gd name="connsiteX4" fmla="*/ 1458097 w 3236040"/>
              <a:gd name="connsiteY4" fmla="*/ 1484396 h 2612980"/>
              <a:gd name="connsiteX5" fmla="*/ 1639330 w 3236040"/>
              <a:gd name="connsiteY5" fmla="*/ 998364 h 2612980"/>
              <a:gd name="connsiteX6" fmla="*/ 1762897 w 3236040"/>
              <a:gd name="connsiteY6" fmla="*/ 635899 h 2612980"/>
              <a:gd name="connsiteX7" fmla="*/ 1812324 w 3236040"/>
              <a:gd name="connsiteY7" fmla="*/ 232245 h 2612980"/>
              <a:gd name="connsiteX8" fmla="*/ 1828800 w 3236040"/>
              <a:gd name="connsiteY8" fmla="*/ 18061 h 2612980"/>
              <a:gd name="connsiteX9" fmla="*/ 1837038 w 3236040"/>
              <a:gd name="connsiteY9" fmla="*/ 18061 h 2612980"/>
              <a:gd name="connsiteX10" fmla="*/ 3097427 w 3236040"/>
              <a:gd name="connsiteY10" fmla="*/ 1585 h 2612980"/>
              <a:gd name="connsiteX11" fmla="*/ 3146854 w 3236040"/>
              <a:gd name="connsiteY11" fmla="*/ 1585 h 2612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36040" h="2612980">
                <a:moveTo>
                  <a:pt x="0" y="2612980"/>
                </a:moveTo>
                <a:cubicBezTo>
                  <a:pt x="199767" y="2580715"/>
                  <a:pt x="399535" y="2548450"/>
                  <a:pt x="551935" y="2497650"/>
                </a:cubicBezTo>
                <a:cubicBezTo>
                  <a:pt x="704335" y="2446850"/>
                  <a:pt x="801816" y="2398796"/>
                  <a:pt x="914400" y="2308180"/>
                </a:cubicBezTo>
                <a:cubicBezTo>
                  <a:pt x="1026984" y="2217564"/>
                  <a:pt x="1136822" y="2091250"/>
                  <a:pt x="1227438" y="1953953"/>
                </a:cubicBezTo>
                <a:cubicBezTo>
                  <a:pt x="1318054" y="1816656"/>
                  <a:pt x="1389448" y="1643661"/>
                  <a:pt x="1458097" y="1484396"/>
                </a:cubicBezTo>
                <a:cubicBezTo>
                  <a:pt x="1526746" y="1325131"/>
                  <a:pt x="1588530" y="1139780"/>
                  <a:pt x="1639330" y="998364"/>
                </a:cubicBezTo>
                <a:cubicBezTo>
                  <a:pt x="1690130" y="856948"/>
                  <a:pt x="1734065" y="763585"/>
                  <a:pt x="1762897" y="635899"/>
                </a:cubicBezTo>
                <a:cubicBezTo>
                  <a:pt x="1791729" y="508213"/>
                  <a:pt x="1801340" y="335218"/>
                  <a:pt x="1812324" y="232245"/>
                </a:cubicBezTo>
                <a:cubicBezTo>
                  <a:pt x="1823308" y="129272"/>
                  <a:pt x="1824681" y="53758"/>
                  <a:pt x="1828800" y="18061"/>
                </a:cubicBezTo>
                <a:cubicBezTo>
                  <a:pt x="1832919" y="-17636"/>
                  <a:pt x="1837038" y="18061"/>
                  <a:pt x="1837038" y="18061"/>
                </a:cubicBezTo>
                <a:lnTo>
                  <a:pt x="3097427" y="1585"/>
                </a:lnTo>
                <a:cubicBezTo>
                  <a:pt x="3315730" y="-1161"/>
                  <a:pt x="3231292" y="212"/>
                  <a:pt x="3146854" y="158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2528515" y="4269850"/>
            <a:ext cx="3593989" cy="389614"/>
          </a:xfrm>
          <a:custGeom>
            <a:avLst/>
            <a:gdLst>
              <a:gd name="connsiteX0" fmla="*/ 0 w 3593989"/>
              <a:gd name="connsiteY0" fmla="*/ 389614 h 389614"/>
              <a:gd name="connsiteX1" fmla="*/ 644055 w 3593989"/>
              <a:gd name="connsiteY1" fmla="*/ 365760 h 389614"/>
              <a:gd name="connsiteX2" fmla="*/ 1129085 w 3593989"/>
              <a:gd name="connsiteY2" fmla="*/ 333955 h 389614"/>
              <a:gd name="connsiteX3" fmla="*/ 1709530 w 3593989"/>
              <a:gd name="connsiteY3" fmla="*/ 294199 h 389614"/>
              <a:gd name="connsiteX4" fmla="*/ 2218414 w 3593989"/>
              <a:gd name="connsiteY4" fmla="*/ 230588 h 389614"/>
              <a:gd name="connsiteX5" fmla="*/ 2695492 w 3593989"/>
              <a:gd name="connsiteY5" fmla="*/ 166978 h 389614"/>
              <a:gd name="connsiteX6" fmla="*/ 3506525 w 3593989"/>
              <a:gd name="connsiteY6" fmla="*/ 15903 h 389614"/>
              <a:gd name="connsiteX7" fmla="*/ 3593989 w 3593989"/>
              <a:gd name="connsiteY7" fmla="*/ 0 h 389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93989" h="389614">
                <a:moveTo>
                  <a:pt x="0" y="389614"/>
                </a:moveTo>
                <a:lnTo>
                  <a:pt x="644055" y="365760"/>
                </a:lnTo>
                <a:cubicBezTo>
                  <a:pt x="832236" y="356483"/>
                  <a:pt x="1129085" y="333955"/>
                  <a:pt x="1129085" y="333955"/>
                </a:cubicBezTo>
                <a:cubicBezTo>
                  <a:pt x="1306664" y="322028"/>
                  <a:pt x="1527975" y="311427"/>
                  <a:pt x="1709530" y="294199"/>
                </a:cubicBezTo>
                <a:cubicBezTo>
                  <a:pt x="1891085" y="276971"/>
                  <a:pt x="2218414" y="230588"/>
                  <a:pt x="2218414" y="230588"/>
                </a:cubicBezTo>
                <a:cubicBezTo>
                  <a:pt x="2382741" y="209384"/>
                  <a:pt x="2480807" y="202759"/>
                  <a:pt x="2695492" y="166978"/>
                </a:cubicBezTo>
                <a:cubicBezTo>
                  <a:pt x="2910177" y="131197"/>
                  <a:pt x="3506525" y="15903"/>
                  <a:pt x="3506525" y="15903"/>
                </a:cubicBezTo>
                <a:lnTo>
                  <a:pt x="3593989" y="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xmlns="" val="3585030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Selection coefficient</a:t>
            </a:r>
            <a:endParaRPr lang="en-US" dirty="0"/>
          </a:p>
        </p:txBody>
      </p:sp>
      <p:sp>
        <p:nvSpPr>
          <p:cNvPr id="3" name="TextBox 2"/>
          <p:cNvSpPr txBox="1"/>
          <p:nvPr/>
        </p:nvSpPr>
        <p:spPr>
          <a:xfrm>
            <a:off x="533400" y="1595735"/>
            <a:ext cx="8229600" cy="7017306"/>
          </a:xfrm>
          <a:prstGeom prst="rect">
            <a:avLst/>
          </a:prstGeom>
          <a:noFill/>
        </p:spPr>
        <p:txBody>
          <a:bodyPr wrap="square" rtlCol="0">
            <a:spAutoFit/>
          </a:bodyPr>
          <a:lstStyle/>
          <a:p>
            <a:r>
              <a:rPr lang="en-US" dirty="0" smtClean="0"/>
              <a:t>The selection coefficient s is a number that measures the relative fitness of two strains.  It is an easy way to compare different mutations in terms of their growth advantage.</a:t>
            </a:r>
          </a:p>
          <a:p>
            <a:endParaRPr lang="en-US" dirty="0" smtClean="0"/>
          </a:p>
          <a:p>
            <a:pPr>
              <a:buFont typeface="Arial" pitchFamily="34" charset="0"/>
              <a:buChar char="•"/>
            </a:pPr>
            <a:r>
              <a:rPr lang="en-US" dirty="0" smtClean="0"/>
              <a:t>If white and purple grow at the same rate, then s = </a:t>
            </a:r>
            <a:r>
              <a:rPr lang="en-US" dirty="0" smtClean="0"/>
              <a:t>0 </a:t>
            </a:r>
            <a:r>
              <a:rPr lang="en-US" dirty="0" smtClean="0"/>
              <a:t>and there is no selection.</a:t>
            </a:r>
          </a:p>
          <a:p>
            <a:pPr>
              <a:buFont typeface="Arial" pitchFamily="34" charset="0"/>
              <a:buChar char="•"/>
            </a:pPr>
            <a:endParaRPr lang="en-US" dirty="0" smtClean="0"/>
          </a:p>
          <a:p>
            <a:pPr>
              <a:buFont typeface="Arial" pitchFamily="34" charset="0"/>
              <a:buChar char="•"/>
            </a:pPr>
            <a:r>
              <a:rPr lang="en-US" dirty="0" smtClean="0"/>
              <a:t>If white grows faster than purple, then s &gt; </a:t>
            </a:r>
            <a:r>
              <a:rPr lang="en-US" dirty="0" smtClean="0"/>
              <a:t>0 </a:t>
            </a:r>
            <a:r>
              <a:rPr lang="en-US" dirty="0" smtClean="0"/>
              <a:t>and white will eventually overtake the plate.   The bigger the advantage for white, the faster it will take over and so the larger the value for s.</a:t>
            </a:r>
          </a:p>
          <a:p>
            <a:pPr>
              <a:buFont typeface="Arial" pitchFamily="34" charset="0"/>
              <a:buChar char="•"/>
            </a:pPr>
            <a:endParaRPr lang="en-US" dirty="0" smtClean="0"/>
          </a:p>
          <a:p>
            <a:pPr>
              <a:buFont typeface="Arial" pitchFamily="34" charset="0"/>
              <a:buChar char="•"/>
            </a:pPr>
            <a:r>
              <a:rPr lang="en-US" dirty="0" smtClean="0"/>
              <a:t>If white grows slower than purple, then s &lt; </a:t>
            </a:r>
            <a:r>
              <a:rPr lang="en-US" dirty="0" smtClean="0"/>
              <a:t> 0.  </a:t>
            </a:r>
            <a:r>
              <a:rPr lang="en-US" dirty="0" smtClean="0"/>
              <a:t>Purple will arise and then disappear.</a:t>
            </a:r>
          </a:p>
          <a:p>
            <a:r>
              <a:rPr lang="en-US" dirty="0" smtClean="0"/>
              <a:t>  </a:t>
            </a:r>
          </a:p>
          <a:p>
            <a:endParaRPr lang="en-US" dirty="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F </a:t>
            </a:r>
            <a:endParaRPr lang="en-US" dirty="0"/>
          </a:p>
        </p:txBody>
      </p:sp>
    </p:spTree>
    <p:extLst>
      <p:ext uri="{BB962C8B-B14F-4D97-AF65-F5344CB8AC3E}">
        <p14:creationId xmlns:p14="http://schemas.microsoft.com/office/powerpoint/2010/main" xmlns="" val="2593330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772400" cy="1470025"/>
          </a:xfrm>
        </p:spPr>
        <p:txBody>
          <a:bodyPr/>
          <a:lstStyle/>
          <a:p>
            <a:r>
              <a:rPr lang="en-US" dirty="0" smtClean="0"/>
              <a:t>Natural Selection</a:t>
            </a:r>
            <a:endParaRPr lang="en-US" dirty="0"/>
          </a:p>
        </p:txBody>
      </p:sp>
      <p:sp>
        <p:nvSpPr>
          <p:cNvPr id="4" name="Oval 3"/>
          <p:cNvSpPr/>
          <p:nvPr/>
        </p:nvSpPr>
        <p:spPr>
          <a:xfrm>
            <a:off x="2514600" y="1828800"/>
            <a:ext cx="3429000" cy="32766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004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052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6576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100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962400" y="3590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114800" y="3743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267200" y="3895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419600" y="4047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572000" y="4200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724400" y="4352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876800" y="4505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200400" y="2447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352800" y="2600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505200" y="27524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657600" y="2904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810000" y="3057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962400" y="3209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114800" y="3362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267200" y="3514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419600" y="3666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572000" y="3819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724400" y="3971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876800" y="4124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029200" y="4276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505200" y="2219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657600" y="2371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810000" y="2523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9624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1148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2672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44196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5720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47244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876800" y="3590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5029200" y="3743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181600" y="3895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334000" y="4047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3810000" y="19142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3962400" y="2066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114800" y="2219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267200" y="2371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419600" y="25238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5720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47244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8768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0292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1816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53340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5486400" y="3590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5638800" y="3743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2930611" y="4200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419600" y="1914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4572000" y="20666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724400" y="2219067"/>
            <a:ext cx="76200" cy="7620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4876800" y="2371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029200" y="2523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5181600" y="2676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5334000" y="2828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486400" y="2981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5638800" y="3133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7912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3429000" y="4581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200400" y="4047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352800" y="4200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3505200" y="4352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657600" y="4505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3810000" y="4657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962400" y="4809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4114800" y="4962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429000" y="3971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581400" y="4124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733800" y="4276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2667000" y="2752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2819400" y="2904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2971800" y="3057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124200" y="3209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276600" y="3362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429000" y="3514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581400" y="3666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3733800" y="3819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886200" y="39716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4038600" y="41240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4191000" y="4276467"/>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4343400" y="4428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4495800" y="4581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667000" y="3819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2971800" y="3514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3124200" y="3666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276600" y="3819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646273" y="4809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4191000" y="4657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4343400" y="4809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2667000" y="32858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2819400" y="34382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2971800" y="389546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3121111" y="4400035"/>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4114800" y="4467997"/>
            <a:ext cx="76200" cy="762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1104900" y="5334000"/>
            <a:ext cx="7315200" cy="369332"/>
          </a:xfrm>
          <a:prstGeom prst="rect">
            <a:avLst/>
          </a:prstGeom>
          <a:noFill/>
        </p:spPr>
        <p:txBody>
          <a:bodyPr wrap="square" rtlCol="0">
            <a:spAutoFit/>
          </a:bodyPr>
          <a:lstStyle/>
          <a:p>
            <a:pPr algn="ctr"/>
            <a:r>
              <a:rPr lang="en-US" dirty="0" smtClean="0"/>
              <a:t>Suppose a second mutant appears as white is overtaking purple.</a:t>
            </a:r>
            <a:endParaRPr lang="en-US" dirty="0"/>
          </a:p>
        </p:txBody>
      </p:sp>
    </p:spTree>
    <p:extLst>
      <p:ext uri="{BB962C8B-B14F-4D97-AF65-F5344CB8AC3E}">
        <p14:creationId xmlns:p14="http://schemas.microsoft.com/office/powerpoint/2010/main" xmlns="" val="933555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447</TotalTime>
  <Words>682</Words>
  <Application>Microsoft Office PowerPoint</Application>
  <PresentationFormat>On-screen Show (4:3)</PresentationFormat>
  <Paragraphs>121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Evolution</vt:lpstr>
      <vt:lpstr>Natural Selection</vt:lpstr>
      <vt:lpstr>Natural Selection</vt:lpstr>
      <vt:lpstr>Natural Selection</vt:lpstr>
      <vt:lpstr>Natural Selection</vt:lpstr>
      <vt:lpstr>Natural Selection</vt:lpstr>
      <vt:lpstr>Natural Selection</vt:lpstr>
      <vt:lpstr>Optional: Selection coefficient</vt:lpstr>
      <vt:lpstr>Natural Selection</vt:lpstr>
      <vt:lpstr>Natural Selection</vt:lpstr>
      <vt:lpstr>Natural Selection</vt:lpstr>
      <vt:lpstr>Natural Selection</vt:lpstr>
      <vt:lpstr>Natural Selection</vt:lpstr>
      <vt:lpstr>Natural Selection</vt:lpstr>
      <vt:lpstr>Optional: Selection coeffiecient</vt:lpstr>
      <vt:lpstr>Optional: Selection coeffiecient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Selection</dc:title>
  <dc:creator>stuart</dc:creator>
  <cp:lastModifiedBy>Stuart</cp:lastModifiedBy>
  <cp:revision>25</cp:revision>
  <dcterms:created xsi:type="dcterms:W3CDTF">2013-07-06T18:27:06Z</dcterms:created>
  <dcterms:modified xsi:type="dcterms:W3CDTF">2013-07-19T00:38:39Z</dcterms:modified>
</cp:coreProperties>
</file>